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9" r:id="rId1"/>
  </p:sldMasterIdLst>
  <p:notesMasterIdLst>
    <p:notesMasterId r:id="rId60"/>
  </p:notesMasterIdLst>
  <p:sldIdLst>
    <p:sldId id="372" r:id="rId2"/>
    <p:sldId id="364" r:id="rId3"/>
    <p:sldId id="262" r:id="rId4"/>
    <p:sldId id="263" r:id="rId5"/>
    <p:sldId id="365" r:id="rId6"/>
    <p:sldId id="366" r:id="rId7"/>
    <p:sldId id="296" r:id="rId8"/>
    <p:sldId id="266" r:id="rId9"/>
    <p:sldId id="361" r:id="rId10"/>
    <p:sldId id="362" r:id="rId11"/>
    <p:sldId id="373" r:id="rId12"/>
    <p:sldId id="355" r:id="rId13"/>
    <p:sldId id="356" r:id="rId14"/>
    <p:sldId id="357" r:id="rId15"/>
    <p:sldId id="374" r:id="rId16"/>
    <p:sldId id="375" r:id="rId17"/>
    <p:sldId id="267" r:id="rId18"/>
    <p:sldId id="268" r:id="rId19"/>
    <p:sldId id="367" r:id="rId20"/>
    <p:sldId id="330" r:id="rId21"/>
    <p:sldId id="332" r:id="rId22"/>
    <p:sldId id="343" r:id="rId23"/>
    <p:sldId id="269" r:id="rId24"/>
    <p:sldId id="299" r:id="rId25"/>
    <p:sldId id="344" r:id="rId26"/>
    <p:sldId id="345" r:id="rId27"/>
    <p:sldId id="346" r:id="rId28"/>
    <p:sldId id="347" r:id="rId29"/>
    <p:sldId id="348" r:id="rId30"/>
    <p:sldId id="350" r:id="rId31"/>
    <p:sldId id="349" r:id="rId32"/>
    <p:sldId id="351" r:id="rId33"/>
    <p:sldId id="337" r:id="rId34"/>
    <p:sldId id="272" r:id="rId35"/>
    <p:sldId id="340" r:id="rId36"/>
    <p:sldId id="341" r:id="rId37"/>
    <p:sldId id="276" r:id="rId38"/>
    <p:sldId id="277" r:id="rId39"/>
    <p:sldId id="278" r:id="rId40"/>
    <p:sldId id="279" r:id="rId41"/>
    <p:sldId id="280" r:id="rId42"/>
    <p:sldId id="368" r:id="rId43"/>
    <p:sldId id="377" r:id="rId44"/>
    <p:sldId id="342" r:id="rId45"/>
    <p:sldId id="281" r:id="rId46"/>
    <p:sldId id="324" r:id="rId47"/>
    <p:sldId id="325" r:id="rId48"/>
    <p:sldId id="326" r:id="rId49"/>
    <p:sldId id="338" r:id="rId50"/>
    <p:sldId id="370" r:id="rId51"/>
    <p:sldId id="376" r:id="rId52"/>
    <p:sldId id="285" r:id="rId53"/>
    <p:sldId id="287" r:id="rId54"/>
    <p:sldId id="352" r:id="rId55"/>
    <p:sldId id="353" r:id="rId56"/>
    <p:sldId id="291" r:id="rId57"/>
    <p:sldId id="371" r:id="rId58"/>
    <p:sldId id="354" r:id="rId59"/>
  </p:sldIdLst>
  <p:sldSz cx="9144000" cy="6858000" type="screen4x3"/>
  <p:notesSz cx="6858000" cy="9144000"/>
  <p:defaultTextStyle>
    <a:defPPr>
      <a:defRPr lang="en-US"/>
    </a:defPPr>
    <a:lvl1pPr algn="l" rtl="0" fontAlgn="base">
      <a:spcBef>
        <a:spcPct val="0"/>
      </a:spcBef>
      <a:spcAft>
        <a:spcPct val="0"/>
      </a:spcAft>
      <a:defRPr kern="1200">
        <a:solidFill>
          <a:srgbClr val="3333FF"/>
        </a:solidFill>
        <a:latin typeface="Arial" charset="0"/>
        <a:ea typeface="+mn-ea"/>
        <a:cs typeface="Arial" charset="0"/>
      </a:defRPr>
    </a:lvl1pPr>
    <a:lvl2pPr marL="457200" algn="l" rtl="0" fontAlgn="base">
      <a:spcBef>
        <a:spcPct val="0"/>
      </a:spcBef>
      <a:spcAft>
        <a:spcPct val="0"/>
      </a:spcAft>
      <a:defRPr kern="1200">
        <a:solidFill>
          <a:srgbClr val="3333FF"/>
        </a:solidFill>
        <a:latin typeface="Arial" charset="0"/>
        <a:ea typeface="+mn-ea"/>
        <a:cs typeface="Arial" charset="0"/>
      </a:defRPr>
    </a:lvl2pPr>
    <a:lvl3pPr marL="914400" algn="l" rtl="0" fontAlgn="base">
      <a:spcBef>
        <a:spcPct val="0"/>
      </a:spcBef>
      <a:spcAft>
        <a:spcPct val="0"/>
      </a:spcAft>
      <a:defRPr kern="1200">
        <a:solidFill>
          <a:srgbClr val="3333FF"/>
        </a:solidFill>
        <a:latin typeface="Arial" charset="0"/>
        <a:ea typeface="+mn-ea"/>
        <a:cs typeface="Arial" charset="0"/>
      </a:defRPr>
    </a:lvl3pPr>
    <a:lvl4pPr marL="1371600" algn="l" rtl="0" fontAlgn="base">
      <a:spcBef>
        <a:spcPct val="0"/>
      </a:spcBef>
      <a:spcAft>
        <a:spcPct val="0"/>
      </a:spcAft>
      <a:defRPr kern="1200">
        <a:solidFill>
          <a:srgbClr val="3333FF"/>
        </a:solidFill>
        <a:latin typeface="Arial" charset="0"/>
        <a:ea typeface="+mn-ea"/>
        <a:cs typeface="Arial" charset="0"/>
      </a:defRPr>
    </a:lvl4pPr>
    <a:lvl5pPr marL="1828800" algn="l" rtl="0" fontAlgn="base">
      <a:spcBef>
        <a:spcPct val="0"/>
      </a:spcBef>
      <a:spcAft>
        <a:spcPct val="0"/>
      </a:spcAft>
      <a:defRPr kern="1200">
        <a:solidFill>
          <a:srgbClr val="3333FF"/>
        </a:solidFill>
        <a:latin typeface="Arial" charset="0"/>
        <a:ea typeface="+mn-ea"/>
        <a:cs typeface="Arial" charset="0"/>
      </a:defRPr>
    </a:lvl5pPr>
    <a:lvl6pPr marL="2286000" algn="l" defTabSz="914400" rtl="0" eaLnBrk="1" latinLnBrk="0" hangingPunct="1">
      <a:defRPr kern="1200">
        <a:solidFill>
          <a:srgbClr val="3333FF"/>
        </a:solidFill>
        <a:latin typeface="Arial" charset="0"/>
        <a:ea typeface="+mn-ea"/>
        <a:cs typeface="Arial" charset="0"/>
      </a:defRPr>
    </a:lvl6pPr>
    <a:lvl7pPr marL="2743200" algn="l" defTabSz="914400" rtl="0" eaLnBrk="1" latinLnBrk="0" hangingPunct="1">
      <a:defRPr kern="1200">
        <a:solidFill>
          <a:srgbClr val="3333FF"/>
        </a:solidFill>
        <a:latin typeface="Arial" charset="0"/>
        <a:ea typeface="+mn-ea"/>
        <a:cs typeface="Arial" charset="0"/>
      </a:defRPr>
    </a:lvl7pPr>
    <a:lvl8pPr marL="3200400" algn="l" defTabSz="914400" rtl="0" eaLnBrk="1" latinLnBrk="0" hangingPunct="1">
      <a:defRPr kern="1200">
        <a:solidFill>
          <a:srgbClr val="3333FF"/>
        </a:solidFill>
        <a:latin typeface="Arial" charset="0"/>
        <a:ea typeface="+mn-ea"/>
        <a:cs typeface="Arial" charset="0"/>
      </a:defRPr>
    </a:lvl8pPr>
    <a:lvl9pPr marL="3657600" algn="l" defTabSz="914400" rtl="0" eaLnBrk="1" latinLnBrk="0" hangingPunct="1">
      <a:defRPr kern="1200">
        <a:solidFill>
          <a:srgbClr val="3333FF"/>
        </a:solidFill>
        <a:latin typeface="Arial" charset="0"/>
        <a:ea typeface="+mn-ea"/>
        <a:cs typeface="Arial" charset="0"/>
      </a:defRPr>
    </a:lvl9pPr>
  </p:defaultTextStyle>
  <p:extLst>
    <p:ext uri="{EFAFB233-063F-42B5-8137-9DF3F51BA10A}">
      <p15:sldGuideLst xmlns:p15="http://schemas.microsoft.com/office/powerpoint/2012/main">
        <p15:guide id="1" orient="horz" pos="912">
          <p15:clr>
            <a:srgbClr val="A4A3A4"/>
          </p15:clr>
        </p15:guide>
        <p15:guide id="2" pos="7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333399"/>
    <a:srgbClr val="B2B2B2"/>
    <a:srgbClr val="800000"/>
    <a:srgbClr val="996600"/>
    <a:srgbClr val="FF9999"/>
    <a:srgbClr val="33CC33"/>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26" autoAdjust="0"/>
    <p:restoredTop sz="94737" autoAdjust="0"/>
  </p:normalViewPr>
  <p:slideViewPr>
    <p:cSldViewPr>
      <p:cViewPr varScale="1">
        <p:scale>
          <a:sx n="96" d="100"/>
          <a:sy n="96" d="100"/>
        </p:scale>
        <p:origin x="772" y="64"/>
      </p:cViewPr>
      <p:guideLst>
        <p:guide orient="horz" pos="912"/>
        <p:guide pos="7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1"/>
                </a:solidFill>
                <a:cs typeface="+mn-cs"/>
              </a:defRPr>
            </a:lvl1pPr>
          </a:lstStyle>
          <a:p>
            <a:pPr>
              <a:defRPr/>
            </a:pPr>
            <a:endParaRPr lang="en-US"/>
          </a:p>
        </p:txBody>
      </p:sp>
      <p:sp>
        <p:nvSpPr>
          <p:cNvPr id="25088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cs typeface="+mn-cs"/>
              </a:defRPr>
            </a:lvl1pPr>
          </a:lstStyle>
          <a:p>
            <a:pPr>
              <a:defRPr/>
            </a:pPr>
            <a:endParaRPr lang="en-US"/>
          </a:p>
        </p:txBody>
      </p:sp>
      <p:sp>
        <p:nvSpPr>
          <p:cNvPr id="573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5088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088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chemeClr val="tx1"/>
                </a:solidFill>
                <a:cs typeface="+mn-cs"/>
              </a:defRPr>
            </a:lvl1pPr>
          </a:lstStyle>
          <a:p>
            <a:pPr>
              <a:defRPr/>
            </a:pPr>
            <a:endParaRPr lang="en-US"/>
          </a:p>
        </p:txBody>
      </p:sp>
      <p:sp>
        <p:nvSpPr>
          <p:cNvPr id="25088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cs typeface="+mn-cs"/>
              </a:defRPr>
            </a:lvl1pPr>
          </a:lstStyle>
          <a:p>
            <a:pPr>
              <a:defRPr/>
            </a:pPr>
            <a:fld id="{96537A7D-8518-4F80-A631-29C9659B967A}"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 Programming: From Problem Analysis to Program Design, Fifth Edition</a:t>
            </a:r>
          </a:p>
        </p:txBody>
      </p:sp>
      <p:sp>
        <p:nvSpPr>
          <p:cNvPr id="6" name="Slide Number Placeholder 5"/>
          <p:cNvSpPr>
            <a:spLocks noGrp="1"/>
          </p:cNvSpPr>
          <p:nvPr>
            <p:ph type="sldNum" sz="quarter" idx="12"/>
          </p:nvPr>
        </p:nvSpPr>
        <p:spPr/>
        <p:txBody>
          <a:bodyPr/>
          <a:lstStyle>
            <a:lvl1pPr>
              <a:defRPr/>
            </a:lvl1pPr>
          </a:lstStyle>
          <a:p>
            <a:pPr>
              <a:defRPr/>
            </a:pPr>
            <a:fld id="{B406E3AB-F5F4-48C2-8FED-051FD581910E}"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 Programming: From Problem Analysis to Program Design, Fifth Edition</a:t>
            </a:r>
          </a:p>
        </p:txBody>
      </p:sp>
      <p:sp>
        <p:nvSpPr>
          <p:cNvPr id="6" name="Slide Number Placeholder 5"/>
          <p:cNvSpPr>
            <a:spLocks noGrp="1"/>
          </p:cNvSpPr>
          <p:nvPr>
            <p:ph type="sldNum" sz="quarter" idx="12"/>
          </p:nvPr>
        </p:nvSpPr>
        <p:spPr/>
        <p:txBody>
          <a:bodyPr/>
          <a:lstStyle>
            <a:lvl1pPr>
              <a:defRPr/>
            </a:lvl1pPr>
          </a:lstStyle>
          <a:p>
            <a:pPr>
              <a:defRPr/>
            </a:pPr>
            <a:fld id="{CB549782-E993-4678-AD50-464F77BA5BF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 Programming: From Problem Analysis to Program Design, Fifth Edition</a:t>
            </a:r>
          </a:p>
        </p:txBody>
      </p:sp>
      <p:sp>
        <p:nvSpPr>
          <p:cNvPr id="6" name="Slide Number Placeholder 5"/>
          <p:cNvSpPr>
            <a:spLocks noGrp="1"/>
          </p:cNvSpPr>
          <p:nvPr>
            <p:ph type="sldNum" sz="quarter" idx="12"/>
          </p:nvPr>
        </p:nvSpPr>
        <p:spPr/>
        <p:txBody>
          <a:bodyPr/>
          <a:lstStyle>
            <a:lvl1pPr>
              <a:defRPr/>
            </a:lvl1pPr>
          </a:lstStyle>
          <a:p>
            <a:pPr>
              <a:defRPr/>
            </a:pPr>
            <a:fld id="{D3B238CF-14B8-4D13-AFA7-805B8AE498B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C++ Programming: From Problem Analysis to Program Design, Fifth Edition</a:t>
            </a:r>
          </a:p>
        </p:txBody>
      </p:sp>
      <p:sp>
        <p:nvSpPr>
          <p:cNvPr id="7" name="Slide Number Placeholder 5"/>
          <p:cNvSpPr>
            <a:spLocks noGrp="1"/>
          </p:cNvSpPr>
          <p:nvPr>
            <p:ph type="sldNum" sz="quarter" idx="12"/>
          </p:nvPr>
        </p:nvSpPr>
        <p:spPr/>
        <p:txBody>
          <a:bodyPr/>
          <a:lstStyle>
            <a:lvl1pPr>
              <a:defRPr/>
            </a:lvl1pPr>
          </a:lstStyle>
          <a:p>
            <a:pPr>
              <a:defRPr/>
            </a:pPr>
            <a:fld id="{2CBD1959-5B2B-40DD-9B7B-49D2E4726D4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en-US"/>
              <a:t>C++ Programming: From Problem Analysis to Program Design, Fifth Edition</a:t>
            </a:r>
          </a:p>
        </p:txBody>
      </p:sp>
      <p:sp>
        <p:nvSpPr>
          <p:cNvPr id="9" name="Slide Number Placeholder 5"/>
          <p:cNvSpPr>
            <a:spLocks noGrp="1"/>
          </p:cNvSpPr>
          <p:nvPr>
            <p:ph type="sldNum" sz="quarter" idx="12"/>
          </p:nvPr>
        </p:nvSpPr>
        <p:spPr/>
        <p:txBody>
          <a:bodyPr/>
          <a:lstStyle>
            <a:lvl1pPr>
              <a:defRPr/>
            </a:lvl1pPr>
          </a:lstStyle>
          <a:p>
            <a:pPr>
              <a:defRPr/>
            </a:pPr>
            <a:fld id="{A585971A-72D9-476A-9CF7-1C8C19534DB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r>
              <a:rPr lang="en-US"/>
              <a:t>C++ Programming: From Problem Analysis to Program Design, Fifth Edition</a:t>
            </a:r>
          </a:p>
        </p:txBody>
      </p:sp>
      <p:sp>
        <p:nvSpPr>
          <p:cNvPr id="5" name="Slide Number Placeholder 5"/>
          <p:cNvSpPr>
            <a:spLocks noGrp="1"/>
          </p:cNvSpPr>
          <p:nvPr>
            <p:ph type="sldNum" sz="quarter" idx="12"/>
          </p:nvPr>
        </p:nvSpPr>
        <p:spPr/>
        <p:txBody>
          <a:bodyPr/>
          <a:lstStyle>
            <a:lvl1pPr>
              <a:defRPr/>
            </a:lvl1pPr>
          </a:lstStyle>
          <a:p>
            <a:pPr>
              <a:defRPr/>
            </a:pPr>
            <a:fld id="{883D4B72-9B35-408A-9890-EB598038FD10}"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r>
              <a:rPr lang="en-US"/>
              <a:t>C++ Programming: From Problem Analysis to Program Design, Fifth Edition</a:t>
            </a:r>
          </a:p>
        </p:txBody>
      </p:sp>
      <p:sp>
        <p:nvSpPr>
          <p:cNvPr id="4" name="Slide Number Placeholder 5"/>
          <p:cNvSpPr>
            <a:spLocks noGrp="1"/>
          </p:cNvSpPr>
          <p:nvPr>
            <p:ph type="sldNum" sz="quarter" idx="12"/>
          </p:nvPr>
        </p:nvSpPr>
        <p:spPr/>
        <p:txBody>
          <a:bodyPr/>
          <a:lstStyle>
            <a:lvl1pPr>
              <a:defRPr/>
            </a:lvl1pPr>
          </a:lstStyle>
          <a:p>
            <a:pPr>
              <a:defRPr/>
            </a:pPr>
            <a:fld id="{B12E161B-820F-42B2-BB49-BD39D0912652}"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C++ Programming: From Problem Analysis to Program Design, Fifth Edition</a:t>
            </a:r>
          </a:p>
        </p:txBody>
      </p:sp>
      <p:sp>
        <p:nvSpPr>
          <p:cNvPr id="7" name="Slide Number Placeholder 5"/>
          <p:cNvSpPr>
            <a:spLocks noGrp="1"/>
          </p:cNvSpPr>
          <p:nvPr>
            <p:ph type="sldNum" sz="quarter" idx="12"/>
          </p:nvPr>
        </p:nvSpPr>
        <p:spPr/>
        <p:txBody>
          <a:bodyPr/>
          <a:lstStyle>
            <a:lvl1pPr>
              <a:defRPr/>
            </a:lvl1pPr>
          </a:lstStyle>
          <a:p>
            <a:pPr>
              <a:defRPr/>
            </a:pPr>
            <a:fld id="{BF50C9DB-E421-4990-8917-C40D3DB67EC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C++ Programming: From Problem Analysis to Program Design, Fifth Edition</a:t>
            </a:r>
          </a:p>
        </p:txBody>
      </p:sp>
      <p:sp>
        <p:nvSpPr>
          <p:cNvPr id="7" name="Slide Number Placeholder 5"/>
          <p:cNvSpPr>
            <a:spLocks noGrp="1"/>
          </p:cNvSpPr>
          <p:nvPr>
            <p:ph type="sldNum" sz="quarter" idx="12"/>
          </p:nvPr>
        </p:nvSpPr>
        <p:spPr/>
        <p:txBody>
          <a:bodyPr/>
          <a:lstStyle>
            <a:lvl1pPr>
              <a:defRPr/>
            </a:lvl1pPr>
          </a:lstStyle>
          <a:p>
            <a:pPr>
              <a:defRPr/>
            </a:pPr>
            <a:fld id="{15817FF1-17AE-4AD9-ACC9-00E6A79347C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 Programming: From Problem Analysis to Program Design, Fifth Edition</a:t>
            </a:r>
          </a:p>
        </p:txBody>
      </p:sp>
      <p:sp>
        <p:nvSpPr>
          <p:cNvPr id="6" name="Slide Number Placeholder 5"/>
          <p:cNvSpPr>
            <a:spLocks noGrp="1"/>
          </p:cNvSpPr>
          <p:nvPr>
            <p:ph type="sldNum" sz="quarter" idx="12"/>
          </p:nvPr>
        </p:nvSpPr>
        <p:spPr/>
        <p:txBody>
          <a:bodyPr/>
          <a:lstStyle>
            <a:lvl1pPr>
              <a:defRPr/>
            </a:lvl1pPr>
          </a:lstStyle>
          <a:p>
            <a:pPr>
              <a:defRPr/>
            </a:pPr>
            <a:fld id="{EDC156E6-579D-4404-879E-6DF059A5385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 Programming: From Problem Analysis to Program Design, Fifth Edition</a:t>
            </a:r>
          </a:p>
        </p:txBody>
      </p:sp>
      <p:sp>
        <p:nvSpPr>
          <p:cNvPr id="6" name="Slide Number Placeholder 5"/>
          <p:cNvSpPr>
            <a:spLocks noGrp="1"/>
          </p:cNvSpPr>
          <p:nvPr>
            <p:ph type="sldNum" sz="quarter" idx="12"/>
          </p:nvPr>
        </p:nvSpPr>
        <p:spPr/>
        <p:txBody>
          <a:bodyPr/>
          <a:lstStyle>
            <a:lvl1pPr>
              <a:defRPr/>
            </a:lvl1pPr>
          </a:lstStyle>
          <a:p>
            <a:pPr>
              <a:defRPr/>
            </a:pPr>
            <a:fld id="{ABF253D2-9CDB-4D0E-980F-AACE6C0D240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cs typeface="+mn-cs"/>
              </a:defRPr>
            </a:lvl1pPr>
          </a:lstStyle>
          <a:p>
            <a:pPr>
              <a:defRPr/>
            </a:pPr>
            <a:endParaRPr lang="en-US"/>
          </a:p>
        </p:txBody>
      </p:sp>
      <p:sp>
        <p:nvSpPr>
          <p:cNvPr id="5" name="Footer Placeholder 4"/>
          <p:cNvSpPr>
            <a:spLocks noGrp="1"/>
          </p:cNvSpPr>
          <p:nvPr>
            <p:ph type="ftr" sz="quarter" idx="3"/>
          </p:nvPr>
        </p:nvSpPr>
        <p:spPr>
          <a:xfrm>
            <a:off x="457200" y="6356350"/>
            <a:ext cx="5562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cs typeface="+mn-cs"/>
              </a:defRPr>
            </a:lvl1pPr>
          </a:lstStyle>
          <a:p>
            <a:pPr>
              <a:defRPr/>
            </a:pPr>
            <a:r>
              <a:rPr lang="en-US"/>
              <a:t>C++ Programming: From Problem Analysis to Program Design, Fifth Edition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cs typeface="+mn-cs"/>
              </a:defRPr>
            </a:lvl1pPr>
          </a:lstStyle>
          <a:p>
            <a:pPr>
              <a:defRPr/>
            </a:pPr>
            <a:fld id="{969633A8-2F4F-44E9-A908-21DB263E2C7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w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19.wmf"/><Relationship Id="rId2" Type="http://schemas.openxmlformats.org/officeDocument/2006/relationships/image" Target="../media/image14.wmf"/><Relationship Id="rId1" Type="http://schemas.openxmlformats.org/officeDocument/2006/relationships/slideLayout" Target="../slideLayouts/slideLayout6.xml"/><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52400" y="3048000"/>
            <a:ext cx="8763000" cy="1143000"/>
          </a:xfrm>
        </p:spPr>
        <p:txBody>
          <a:bodyPr/>
          <a:lstStyle/>
          <a:p>
            <a:pPr eaLnBrk="1" hangingPunct="1"/>
            <a:r>
              <a:rPr lang="en-US" sz="3200">
                <a:solidFill>
                  <a:srgbClr val="0070C0"/>
                </a:solidFill>
                <a:latin typeface="Century Gothic" pitchFamily="34" charset="0"/>
              </a:rPr>
              <a:t>C++ Programming: From Problem Analysis to Program Design</a:t>
            </a:r>
            <a:r>
              <a:rPr lang="en-US" sz="4000">
                <a:solidFill>
                  <a:srgbClr val="0070C0"/>
                </a:solidFill>
                <a:latin typeface="Century Gothic" pitchFamily="34" charset="0"/>
              </a:rPr>
              <a:t>, </a:t>
            </a:r>
            <a:r>
              <a:rPr lang="en-US" sz="2800">
                <a:solidFill>
                  <a:srgbClr val="0070C0"/>
                </a:solidFill>
                <a:latin typeface="Century Gothic" pitchFamily="34" charset="0"/>
              </a:rPr>
              <a:t>Fifth Edition</a:t>
            </a:r>
          </a:p>
        </p:txBody>
      </p:sp>
      <p:sp>
        <p:nvSpPr>
          <p:cNvPr id="7171" name="Rectangle 3"/>
          <p:cNvSpPr>
            <a:spLocks noGrp="1" noChangeArrowheads="1"/>
          </p:cNvSpPr>
          <p:nvPr>
            <p:ph type="subTitle" idx="1"/>
          </p:nvPr>
        </p:nvSpPr>
        <p:spPr>
          <a:xfrm>
            <a:off x="1371600" y="4572000"/>
            <a:ext cx="6400800" cy="1752600"/>
          </a:xfrm>
        </p:spPr>
        <p:txBody>
          <a:bodyPr/>
          <a:lstStyle/>
          <a:p>
            <a:pPr eaLnBrk="1" hangingPunct="1"/>
            <a:r>
              <a:rPr lang="en-US" dirty="0">
                <a:solidFill>
                  <a:srgbClr val="FF0000"/>
                </a:solidFill>
              </a:rPr>
              <a:t>Chapter 7: User-Defined Functions II</a:t>
            </a:r>
          </a:p>
          <a:p>
            <a:pPr eaLnBrk="1" hangingPunct="1"/>
            <a:endParaRPr lang="en-US" dirty="0">
              <a:solidFill>
                <a:srgbClr val="FF0000"/>
              </a:solidFill>
            </a:endParaRPr>
          </a:p>
          <a:p>
            <a:pPr eaLnBrk="1" hangingPunct="1"/>
            <a:endParaRPr lang="en-US" dirty="0">
              <a:solidFill>
                <a:schemeClr val="tx1"/>
              </a:solidFill>
            </a:endParaRPr>
          </a:p>
        </p:txBody>
      </p:sp>
      <p:pic>
        <p:nvPicPr>
          <p:cNvPr id="7172" name="Picture 5" descr="https://upload.wikimedia.org/wikipedia/commons/thumb/1/18/ISO_C%2B%2B_Logo.svg/1200px-ISO_C%2B%2B_Logo.svg.png"/>
          <p:cNvPicPr>
            <a:picLocks noChangeAspect="1" noChangeArrowheads="1"/>
          </p:cNvPicPr>
          <p:nvPr/>
        </p:nvPicPr>
        <p:blipFill>
          <a:blip r:embed="rId2" cstate="print"/>
          <a:srcRect/>
          <a:stretch>
            <a:fillRect/>
          </a:stretch>
        </p:blipFill>
        <p:spPr bwMode="auto">
          <a:xfrm>
            <a:off x="3581400" y="354013"/>
            <a:ext cx="2057400" cy="2312987"/>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2D3B09E4-BC09-489E-A815-63470821D1B6}" type="slidenum">
              <a:rPr lang="en-US" smtClean="0"/>
              <a:pPr>
                <a:defRPr/>
              </a:pPr>
              <a:t>2</a:t>
            </a:fld>
            <a:endParaRPr lang="en-US" dirty="0"/>
          </a:p>
        </p:txBody>
      </p:sp>
      <p:sp>
        <p:nvSpPr>
          <p:cNvPr id="3076" name="Picture 2" descr="http://shmector.com/_ph/6/432545951.png"/>
          <p:cNvSpPr>
            <a:spLocks noChangeAspect="1" noChangeArrowheads="1"/>
          </p:cNvSpPr>
          <p:nvPr/>
        </p:nvSpPr>
        <p:spPr bwMode="auto">
          <a:xfrm>
            <a:off x="1676400" y="609600"/>
            <a:ext cx="5638800" cy="5638800"/>
          </a:xfrm>
          <a:prstGeom prst="rect">
            <a:avLst/>
          </a:prstGeom>
          <a:noFill/>
          <a:ln w="9525">
            <a:noFill/>
            <a:miter lim="800000"/>
            <a:headEnd/>
            <a:tailEnd/>
          </a:ln>
        </p:spPr>
        <p:txBody>
          <a:bodyPr/>
          <a:lstStyle/>
          <a:p>
            <a:endParaRPr lang="en-CA"/>
          </a:p>
        </p:txBody>
      </p:sp>
      <p:sp>
        <p:nvSpPr>
          <p:cNvPr id="3077" name="TextBox 6"/>
          <p:cNvSpPr txBox="1">
            <a:spLocks noChangeArrowheads="1"/>
          </p:cNvSpPr>
          <p:nvPr/>
        </p:nvSpPr>
        <p:spPr bwMode="auto">
          <a:xfrm>
            <a:off x="2286000" y="2209800"/>
            <a:ext cx="4267200" cy="2062163"/>
          </a:xfrm>
          <a:prstGeom prst="rect">
            <a:avLst/>
          </a:prstGeom>
          <a:noFill/>
          <a:ln w="9525">
            <a:noFill/>
            <a:miter lim="800000"/>
            <a:headEnd/>
            <a:tailEnd/>
          </a:ln>
        </p:spPr>
        <p:txBody>
          <a:bodyPr>
            <a:spAutoFit/>
          </a:bodyPr>
          <a:lstStyle/>
          <a:p>
            <a:pPr>
              <a:buFont typeface="Wingdings" pitchFamily="2" charset="2"/>
              <a:buChar char="ü"/>
            </a:pPr>
            <a:r>
              <a:rPr lang="en-CA" sz="2200"/>
              <a:t>Download textbook</a:t>
            </a:r>
          </a:p>
          <a:p>
            <a:pPr>
              <a:buFont typeface="Wingdings" pitchFamily="2" charset="2"/>
              <a:buChar char="ü"/>
            </a:pPr>
            <a:r>
              <a:rPr lang="en-CA" sz="2200"/>
              <a:t>Read through</a:t>
            </a:r>
          </a:p>
          <a:p>
            <a:pPr>
              <a:buFont typeface="Wingdings" pitchFamily="2" charset="2"/>
              <a:buChar char="ü"/>
            </a:pPr>
            <a:r>
              <a:rPr lang="en-CA" sz="2200"/>
              <a:t>Try examples using Dev C++</a:t>
            </a:r>
          </a:p>
          <a:p>
            <a:pPr>
              <a:buFont typeface="Wingdings" pitchFamily="2" charset="2"/>
              <a:buChar char="ü"/>
            </a:pPr>
            <a:r>
              <a:rPr lang="en-CA" sz="2200"/>
              <a:t>Try End of chapter problems</a:t>
            </a:r>
          </a:p>
          <a:p>
            <a:pPr>
              <a:buFont typeface="Wingdings" pitchFamily="2" charset="2"/>
              <a:buChar char="ü"/>
            </a:pPr>
            <a:r>
              <a:rPr lang="en-CA" sz="2200"/>
              <a:t>Do that in groups </a:t>
            </a:r>
          </a:p>
          <a:p>
            <a:pPr>
              <a:buFont typeface="Wingdings" pitchFamily="2" charset="2"/>
              <a:buChar char="ü"/>
            </a:pPr>
            <a:endParaRPr lang="en-C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t>Void Functions</a:t>
            </a:r>
          </a:p>
        </p:txBody>
      </p:sp>
      <p:sp>
        <p:nvSpPr>
          <p:cNvPr id="6149" name="Rectangle 3"/>
          <p:cNvSpPr>
            <a:spLocks noGrp="1" noChangeArrowheads="1"/>
          </p:cNvSpPr>
          <p:nvPr>
            <p:ph idx="1"/>
          </p:nvPr>
        </p:nvSpPr>
        <p:spPr>
          <a:xfrm>
            <a:off x="914400" y="1828800"/>
            <a:ext cx="7772400" cy="4572000"/>
          </a:xfrm>
        </p:spPr>
        <p:txBody>
          <a:bodyPr rtlCol="0">
            <a:normAutofit fontScale="92500"/>
          </a:bodyPr>
          <a:lstStyle/>
          <a:p>
            <a:pPr eaLnBrk="1" fontAlgn="auto" hangingPunct="1">
              <a:spcAft>
                <a:spcPts val="0"/>
              </a:spcAft>
              <a:buFont typeface="Arial" pitchFamily="34" charset="0"/>
              <a:buChar char="•"/>
              <a:defRPr/>
            </a:pPr>
            <a:r>
              <a:rPr lang="en-US" dirty="0"/>
              <a:t>Void functions and value-returning functions have similar structures</a:t>
            </a:r>
          </a:p>
          <a:p>
            <a:pPr lvl="1" eaLnBrk="1" fontAlgn="auto" hangingPunct="1">
              <a:spcAft>
                <a:spcPts val="0"/>
              </a:spcAft>
              <a:buFont typeface="Arial" pitchFamily="34" charset="0"/>
              <a:buChar char="–"/>
              <a:defRPr/>
            </a:pPr>
            <a:r>
              <a:rPr lang="en-US" dirty="0"/>
              <a:t>Both have a heading part and a statement part</a:t>
            </a:r>
          </a:p>
          <a:p>
            <a:pPr eaLnBrk="1" fontAlgn="auto" hangingPunct="1">
              <a:spcAft>
                <a:spcPts val="0"/>
              </a:spcAft>
              <a:buFont typeface="Arial" pitchFamily="34" charset="0"/>
              <a:buChar char="•"/>
              <a:defRPr/>
            </a:pPr>
            <a:r>
              <a:rPr lang="en-US" dirty="0"/>
              <a:t>User-defined void functions can be placed either before or after the function </a:t>
            </a:r>
            <a:r>
              <a:rPr lang="en-US" dirty="0">
                <a:latin typeface="Courier New" pitchFamily="49" charset="0"/>
              </a:rPr>
              <a:t>main</a:t>
            </a:r>
            <a:r>
              <a:rPr lang="en-US" dirty="0"/>
              <a:t> </a:t>
            </a:r>
          </a:p>
          <a:p>
            <a:pPr eaLnBrk="1" fontAlgn="auto" hangingPunct="1">
              <a:spcAft>
                <a:spcPts val="0"/>
              </a:spcAft>
              <a:buFont typeface="Arial" pitchFamily="34" charset="0"/>
              <a:buChar char="•"/>
              <a:defRPr/>
            </a:pPr>
            <a:r>
              <a:rPr lang="en-US" dirty="0"/>
              <a:t>If user-defined void functions are placed after the function </a:t>
            </a:r>
            <a:r>
              <a:rPr lang="en-US" dirty="0">
                <a:latin typeface="Courier New" pitchFamily="49" charset="0"/>
              </a:rPr>
              <a:t>main</a:t>
            </a:r>
            <a:endParaRPr lang="en-US" dirty="0"/>
          </a:p>
          <a:p>
            <a:pPr lvl="1" eaLnBrk="1" fontAlgn="auto" hangingPunct="1">
              <a:spcAft>
                <a:spcPts val="0"/>
              </a:spcAft>
              <a:buFont typeface="Arial" pitchFamily="34" charset="0"/>
              <a:buChar char="–"/>
              <a:defRPr/>
            </a:pPr>
            <a:r>
              <a:rPr lang="en-US" dirty="0"/>
              <a:t>The function prototype must be placed before the function </a:t>
            </a:r>
            <a:r>
              <a:rPr lang="en-US" dirty="0">
                <a:latin typeface="Courier New" pitchFamily="49" charset="0"/>
              </a:rPr>
              <a:t>main</a:t>
            </a:r>
            <a:endParaRPr lang="en-US" dirty="0"/>
          </a:p>
          <a:p>
            <a:pPr eaLnBrk="1" fontAlgn="auto" hangingPunct="1">
              <a:spcAft>
                <a:spcPts val="0"/>
              </a:spcAft>
              <a:buFont typeface="Arial" pitchFamily="34" charset="0"/>
              <a:buChar char="•"/>
              <a:defRPr/>
            </a:pPr>
            <a:endParaRPr lang="en-US" dirty="0"/>
          </a:p>
        </p:txBody>
      </p:sp>
      <p:sp>
        <p:nvSpPr>
          <p:cNvPr id="4100"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6147" name="Slide Number Placeholder 5"/>
          <p:cNvSpPr>
            <a:spLocks noGrp="1"/>
          </p:cNvSpPr>
          <p:nvPr>
            <p:ph type="sldNum" sz="quarter" idx="12"/>
          </p:nvPr>
        </p:nvSpPr>
        <p:spPr/>
        <p:txBody>
          <a:bodyPr/>
          <a:lstStyle/>
          <a:p>
            <a:pPr>
              <a:defRPr/>
            </a:pPr>
            <a:fld id="{4B556C1A-F9F8-49FA-B83F-0B86105E8E46}" type="slidenum">
              <a:rPr lang="en-US"/>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t>Void Functions (cont'd.)</a:t>
            </a:r>
          </a:p>
        </p:txBody>
      </p:sp>
      <p:sp>
        <p:nvSpPr>
          <p:cNvPr id="5123" name="Rectangle 3"/>
          <p:cNvSpPr>
            <a:spLocks noGrp="1" noChangeArrowheads="1"/>
          </p:cNvSpPr>
          <p:nvPr>
            <p:ph idx="1"/>
          </p:nvPr>
        </p:nvSpPr>
        <p:spPr/>
        <p:txBody>
          <a:bodyPr/>
          <a:lstStyle/>
          <a:p>
            <a:pPr eaLnBrk="1" hangingPunct="1"/>
            <a:r>
              <a:rPr lang="en-US"/>
              <a:t>A void function does not have a return type</a:t>
            </a:r>
          </a:p>
          <a:p>
            <a:pPr lvl="1" eaLnBrk="1" hangingPunct="1"/>
            <a:r>
              <a:rPr lang="en-US">
                <a:latin typeface="Courier New" pitchFamily="49" charset="0"/>
              </a:rPr>
              <a:t>return</a:t>
            </a:r>
            <a:r>
              <a:rPr lang="en-US"/>
              <a:t> statement without any value is typically used to exit the function early</a:t>
            </a:r>
          </a:p>
          <a:p>
            <a:pPr eaLnBrk="1" hangingPunct="1"/>
            <a:r>
              <a:rPr lang="en-US"/>
              <a:t>Formal parameters are optional</a:t>
            </a:r>
          </a:p>
          <a:p>
            <a:pPr eaLnBrk="1" hangingPunct="1"/>
            <a:r>
              <a:rPr lang="en-US"/>
              <a:t>A call to a void function is a stand-alone statement</a:t>
            </a:r>
          </a:p>
        </p:txBody>
      </p:sp>
      <p:sp>
        <p:nvSpPr>
          <p:cNvPr id="5124"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7171" name="Slide Number Placeholder 5"/>
          <p:cNvSpPr>
            <a:spLocks noGrp="1"/>
          </p:cNvSpPr>
          <p:nvPr>
            <p:ph type="sldNum" sz="quarter" idx="12"/>
          </p:nvPr>
        </p:nvSpPr>
        <p:spPr/>
        <p:txBody>
          <a:bodyPr/>
          <a:lstStyle/>
          <a:p>
            <a:pPr>
              <a:defRPr/>
            </a:pPr>
            <a:fld id="{6DD36AD3-762B-4951-8872-03697C456293}" type="slidenum">
              <a:rPr lang="en-US"/>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1"/>
          <p:cNvSpPr>
            <a:spLocks noGrp="1" noChangeArrowheads="1"/>
          </p:cNvSpPr>
          <p:nvPr>
            <p:ph type="title"/>
          </p:nvPr>
        </p:nvSpPr>
        <p:spPr/>
        <p:txBody>
          <a:bodyPr/>
          <a:lstStyle/>
          <a:p>
            <a:pPr eaLnBrk="1" hangingPunct="1"/>
            <a:r>
              <a:rPr lang="en-US"/>
              <a:t>Void Functions (cont'd.)</a:t>
            </a:r>
            <a:br>
              <a:rPr lang="en-US"/>
            </a:br>
            <a:r>
              <a:rPr lang="en-US" sz="2400">
                <a:solidFill>
                  <a:srgbClr val="3333FF"/>
                </a:solidFill>
              </a:rPr>
              <a:t>Example 7-3 P364 in textbook</a:t>
            </a:r>
          </a:p>
        </p:txBody>
      </p:sp>
      <p:sp>
        <p:nvSpPr>
          <p:cNvPr id="6147"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10243" name="Slide Number Placeholder 4"/>
          <p:cNvSpPr>
            <a:spLocks noGrp="1"/>
          </p:cNvSpPr>
          <p:nvPr>
            <p:ph type="sldNum" sz="quarter" idx="12"/>
          </p:nvPr>
        </p:nvSpPr>
        <p:spPr/>
        <p:txBody>
          <a:bodyPr/>
          <a:lstStyle/>
          <a:p>
            <a:pPr>
              <a:defRPr/>
            </a:pPr>
            <a:fld id="{7B31954B-CD67-4AD6-9200-B456315CD908}" type="slidenum">
              <a:rPr lang="en-US"/>
              <a:pPr>
                <a:defRPr/>
              </a:pPr>
              <a:t>5</a:t>
            </a:fld>
            <a:endParaRPr lang="en-US"/>
          </a:p>
        </p:txBody>
      </p:sp>
      <p:pic>
        <p:nvPicPr>
          <p:cNvPr id="6149" name="Picture 6"/>
          <p:cNvPicPr>
            <a:picLocks noChangeAspect="1" noChangeArrowheads="1"/>
          </p:cNvPicPr>
          <p:nvPr/>
        </p:nvPicPr>
        <p:blipFill>
          <a:blip r:embed="rId2" cstate="print"/>
          <a:srcRect/>
          <a:stretch>
            <a:fillRect/>
          </a:stretch>
        </p:blipFill>
        <p:spPr bwMode="auto">
          <a:xfrm>
            <a:off x="533400" y="1447800"/>
            <a:ext cx="8021638" cy="1438275"/>
          </a:xfrm>
          <a:prstGeom prst="rect">
            <a:avLst/>
          </a:prstGeom>
          <a:noFill/>
          <a:ln w="9525">
            <a:noFill/>
            <a:miter lim="800000"/>
            <a:headEnd/>
            <a:tailEnd/>
          </a:ln>
        </p:spPr>
      </p:pic>
      <p:pic>
        <p:nvPicPr>
          <p:cNvPr id="6150" name="Picture 7"/>
          <p:cNvPicPr>
            <a:picLocks noChangeAspect="1" noChangeArrowheads="1"/>
          </p:cNvPicPr>
          <p:nvPr/>
        </p:nvPicPr>
        <p:blipFill>
          <a:blip r:embed="rId3" cstate="print"/>
          <a:srcRect/>
          <a:stretch>
            <a:fillRect/>
          </a:stretch>
        </p:blipFill>
        <p:spPr bwMode="auto">
          <a:xfrm>
            <a:off x="3505200" y="2819400"/>
            <a:ext cx="4087813" cy="2995613"/>
          </a:xfrm>
          <a:prstGeom prst="rect">
            <a:avLst/>
          </a:prstGeom>
          <a:noFill/>
          <a:ln w="9525">
            <a:noFill/>
            <a:miter lim="800000"/>
            <a:headEnd/>
            <a:tailEnd/>
          </a:ln>
        </p:spPr>
      </p:pic>
      <p:sp>
        <p:nvSpPr>
          <p:cNvPr id="8" name="Curved Down Arrow 7"/>
          <p:cNvSpPr/>
          <p:nvPr/>
        </p:nvSpPr>
        <p:spPr>
          <a:xfrm rot="18209750">
            <a:off x="1336129" y="3252386"/>
            <a:ext cx="1371600" cy="933135"/>
          </a:xfrm>
          <a:prstGeom prst="curvedDownArrow">
            <a:avLst/>
          </a:prstGeom>
        </p:spPr>
        <p:style>
          <a:lnRef idx="0">
            <a:schemeClr val="accent5"/>
          </a:lnRef>
          <a:fillRef idx="3">
            <a:schemeClr val="accent5"/>
          </a:fillRef>
          <a:effectRef idx="3">
            <a:schemeClr val="accent5"/>
          </a:effectRef>
          <a:fontRef idx="minor">
            <a:schemeClr val="lt1"/>
          </a:fontRef>
        </p:style>
        <p:txBody>
          <a:bodyPr anchor="ctr"/>
          <a:lstStyle/>
          <a:p>
            <a:pPr algn="ctr">
              <a:defRPr/>
            </a:pPr>
            <a:endParaRPr lang="en-CA">
              <a:solidFill>
                <a:schemeClr val="tx1"/>
              </a:solidFill>
            </a:endParaRPr>
          </a:p>
        </p:txBody>
      </p:sp>
      <p:sp>
        <p:nvSpPr>
          <p:cNvPr id="6154" name="TextBox 8"/>
          <p:cNvSpPr txBox="1">
            <a:spLocks noChangeArrowheads="1"/>
          </p:cNvSpPr>
          <p:nvPr/>
        </p:nvSpPr>
        <p:spPr bwMode="auto">
          <a:xfrm>
            <a:off x="838200" y="4687888"/>
            <a:ext cx="2362200" cy="646112"/>
          </a:xfrm>
          <a:prstGeom prst="rect">
            <a:avLst/>
          </a:prstGeom>
          <a:noFill/>
          <a:ln w="9525">
            <a:noFill/>
            <a:miter lim="800000"/>
            <a:headEnd/>
            <a:tailEnd/>
          </a:ln>
        </p:spPr>
        <p:txBody>
          <a:bodyPr>
            <a:spAutoFit/>
          </a:bodyPr>
          <a:lstStyle/>
          <a:p>
            <a:pPr algn="ctr"/>
            <a:r>
              <a:rPr lang="en-CA"/>
              <a:t>Expected output </a:t>
            </a:r>
          </a:p>
          <a:p>
            <a:pPr algn="ctr"/>
            <a:r>
              <a:rPr lang="en-CA"/>
              <a:t>for n=10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2"/>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4" name="Slide Number Placeholder 3"/>
          <p:cNvSpPr>
            <a:spLocks noGrp="1"/>
          </p:cNvSpPr>
          <p:nvPr>
            <p:ph type="sldNum" sz="quarter" idx="12"/>
          </p:nvPr>
        </p:nvSpPr>
        <p:spPr/>
        <p:txBody>
          <a:bodyPr/>
          <a:lstStyle/>
          <a:p>
            <a:pPr>
              <a:defRPr/>
            </a:pPr>
            <a:fld id="{8333FE88-8E0C-4D69-9204-8B9B896ED369}" type="slidenum">
              <a:rPr lang="en-US" smtClean="0"/>
              <a:pPr>
                <a:defRPr/>
              </a:pPr>
              <a:t>6</a:t>
            </a:fld>
            <a:endParaRPr lang="en-US" dirty="0"/>
          </a:p>
        </p:txBody>
      </p:sp>
      <p:pic>
        <p:nvPicPr>
          <p:cNvPr id="7172" name="Picture 2"/>
          <p:cNvPicPr>
            <a:picLocks noChangeAspect="1" noChangeArrowheads="1"/>
          </p:cNvPicPr>
          <p:nvPr/>
        </p:nvPicPr>
        <p:blipFill>
          <a:blip r:embed="rId2" cstate="print"/>
          <a:srcRect/>
          <a:stretch>
            <a:fillRect/>
          </a:stretch>
        </p:blipFill>
        <p:spPr bwMode="auto">
          <a:xfrm>
            <a:off x="990600" y="152400"/>
            <a:ext cx="7038975" cy="62484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t>Value and Reference Parameters</a:t>
            </a:r>
          </a:p>
        </p:txBody>
      </p:sp>
      <p:sp>
        <p:nvSpPr>
          <p:cNvPr id="8195" name="Rectangle 3"/>
          <p:cNvSpPr>
            <a:spLocks noGrp="1" noChangeArrowheads="1"/>
          </p:cNvSpPr>
          <p:nvPr>
            <p:ph idx="1"/>
          </p:nvPr>
        </p:nvSpPr>
        <p:spPr/>
        <p:txBody>
          <a:bodyPr/>
          <a:lstStyle/>
          <a:p>
            <a:pPr eaLnBrk="1" hangingPunct="1"/>
            <a:r>
              <a:rPr lang="en-US" u="sng">
                <a:solidFill>
                  <a:srgbClr val="3333FF"/>
                </a:solidFill>
              </a:rPr>
              <a:t>Value</a:t>
            </a:r>
            <a:r>
              <a:rPr lang="en-US" u="sng"/>
              <a:t> parameter</a:t>
            </a:r>
            <a:r>
              <a:rPr lang="en-US"/>
              <a:t>: a formal parameter that receives a copy of the content of corresponding actual parameter</a:t>
            </a:r>
          </a:p>
          <a:p>
            <a:pPr eaLnBrk="1" hangingPunct="1"/>
            <a:r>
              <a:rPr lang="en-US" u="sng">
                <a:solidFill>
                  <a:srgbClr val="3333FF"/>
                </a:solidFill>
              </a:rPr>
              <a:t>Reference</a:t>
            </a:r>
            <a:r>
              <a:rPr lang="en-US" u="sng"/>
              <a:t> parameter</a:t>
            </a:r>
            <a:r>
              <a:rPr lang="en-US"/>
              <a:t>: a formal parameter that receives the location (memory address) of the corresponding actual parameter</a:t>
            </a:r>
          </a:p>
        </p:txBody>
      </p:sp>
      <p:sp>
        <p:nvSpPr>
          <p:cNvPr id="8196"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11267" name="Slide Number Placeholder 5"/>
          <p:cNvSpPr>
            <a:spLocks noGrp="1"/>
          </p:cNvSpPr>
          <p:nvPr>
            <p:ph type="sldNum" sz="quarter" idx="12"/>
          </p:nvPr>
        </p:nvSpPr>
        <p:spPr/>
        <p:txBody>
          <a:bodyPr/>
          <a:lstStyle/>
          <a:p>
            <a:pPr>
              <a:defRPr/>
            </a:pPr>
            <a:fld id="{A085D586-0A71-4D24-B468-36C767C45CE2}" type="slidenum">
              <a:rPr lang="en-US"/>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t> Function Value Parameters </a:t>
            </a:r>
          </a:p>
        </p:txBody>
      </p:sp>
      <p:sp>
        <p:nvSpPr>
          <p:cNvPr id="9219" name="Rectangle 3"/>
          <p:cNvSpPr>
            <a:spLocks noGrp="1" noChangeArrowheads="1"/>
          </p:cNvSpPr>
          <p:nvPr>
            <p:ph idx="1"/>
          </p:nvPr>
        </p:nvSpPr>
        <p:spPr/>
        <p:txBody>
          <a:bodyPr/>
          <a:lstStyle/>
          <a:p>
            <a:pPr eaLnBrk="1" hangingPunct="1"/>
            <a:r>
              <a:rPr lang="en-US"/>
              <a:t>If a formal parameter is a </a:t>
            </a:r>
            <a:r>
              <a:rPr lang="en-US">
                <a:solidFill>
                  <a:srgbClr val="3333FF"/>
                </a:solidFill>
              </a:rPr>
              <a:t>value</a:t>
            </a:r>
            <a:r>
              <a:rPr lang="en-US"/>
              <a:t> parameter</a:t>
            </a:r>
          </a:p>
          <a:p>
            <a:pPr lvl="1" eaLnBrk="1" hangingPunct="1"/>
            <a:r>
              <a:rPr lang="en-US"/>
              <a:t>The value of the corresponding actual parameter is copied into it </a:t>
            </a:r>
          </a:p>
          <a:p>
            <a:pPr eaLnBrk="1" hangingPunct="1"/>
            <a:r>
              <a:rPr lang="en-US"/>
              <a:t>The value parameter has its own copy of the data </a:t>
            </a:r>
          </a:p>
          <a:p>
            <a:pPr eaLnBrk="1" hangingPunct="1"/>
            <a:r>
              <a:rPr lang="en-US"/>
              <a:t>During program execution</a:t>
            </a:r>
          </a:p>
          <a:p>
            <a:pPr lvl="1" eaLnBrk="1" hangingPunct="1"/>
            <a:r>
              <a:rPr lang="en-US"/>
              <a:t>The value parameter manipulates the data stored in its own memory space</a:t>
            </a:r>
          </a:p>
        </p:txBody>
      </p:sp>
      <p:sp>
        <p:nvSpPr>
          <p:cNvPr id="9220"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13315" name="Slide Number Placeholder 5"/>
          <p:cNvSpPr>
            <a:spLocks noGrp="1"/>
          </p:cNvSpPr>
          <p:nvPr>
            <p:ph type="sldNum" sz="quarter" idx="12"/>
          </p:nvPr>
        </p:nvSpPr>
        <p:spPr/>
        <p:txBody>
          <a:bodyPr/>
          <a:lstStyle/>
          <a:p>
            <a:pPr>
              <a:defRPr/>
            </a:pPr>
            <a:fld id="{3343C7F5-4B9B-43D4-A4C5-E301FC2A299F}" type="slidenum">
              <a:rPr lang="en-US"/>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755105A9-1456-4DBD-9611-587216B51F3A}" type="slidenum">
              <a:rPr lang="en-US" smtClean="0"/>
              <a:pPr>
                <a:defRPr/>
              </a:pPr>
              <a:t>9</a:t>
            </a:fld>
            <a:endParaRPr lang="en-US" dirty="0"/>
          </a:p>
        </p:txBody>
      </p:sp>
      <p:pic>
        <p:nvPicPr>
          <p:cNvPr id="10244" name="Picture 2"/>
          <p:cNvPicPr>
            <a:picLocks noGrp="1" noChangeAspect="1" noChangeArrowheads="1"/>
          </p:cNvPicPr>
          <p:nvPr>
            <p:ph idx="1"/>
          </p:nvPr>
        </p:nvPicPr>
        <p:blipFill>
          <a:blip r:embed="rId2" cstate="print"/>
          <a:srcRect/>
          <a:stretch>
            <a:fillRect/>
          </a:stretch>
        </p:blipFill>
        <p:spPr>
          <a:xfrm>
            <a:off x="1143000" y="609600"/>
            <a:ext cx="6786563" cy="5487988"/>
          </a:xfrm>
        </p:spPr>
      </p:pic>
      <p:sp>
        <p:nvSpPr>
          <p:cNvPr id="10245" name="TextBox 6"/>
          <p:cNvSpPr txBox="1">
            <a:spLocks noChangeArrowheads="1"/>
          </p:cNvSpPr>
          <p:nvPr/>
        </p:nvSpPr>
        <p:spPr bwMode="auto">
          <a:xfrm>
            <a:off x="3962400" y="609600"/>
            <a:ext cx="2286000" cy="369888"/>
          </a:xfrm>
          <a:prstGeom prst="rect">
            <a:avLst/>
          </a:prstGeom>
          <a:solidFill>
            <a:schemeClr val="bg1"/>
          </a:solidFill>
          <a:ln w="9525">
            <a:noFill/>
            <a:miter lim="800000"/>
            <a:headEnd/>
            <a:tailEnd/>
          </a:ln>
        </p:spPr>
        <p:txBody>
          <a:bodyPr>
            <a:spAutoFit/>
          </a:bodyPr>
          <a:lstStyle/>
          <a:p>
            <a:pPr algn="ctr"/>
            <a:r>
              <a:rPr lang="en-CA"/>
              <a:t>P367 in textbook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93010F86-7BC2-47B4-BAC2-B59DB0B202B9}" type="slidenum">
              <a:rPr lang="en-US" smtClean="0"/>
              <a:pPr>
                <a:defRPr/>
              </a:pPr>
              <a:t>10</a:t>
            </a:fld>
            <a:endParaRPr lang="en-US" dirty="0"/>
          </a:p>
        </p:txBody>
      </p:sp>
      <p:pic>
        <p:nvPicPr>
          <p:cNvPr id="11268" name="Picture 2"/>
          <p:cNvPicPr>
            <a:picLocks noChangeAspect="1" noChangeArrowheads="1"/>
          </p:cNvPicPr>
          <p:nvPr/>
        </p:nvPicPr>
        <p:blipFill>
          <a:blip r:embed="rId2" cstate="print"/>
          <a:srcRect/>
          <a:stretch>
            <a:fillRect/>
          </a:stretch>
        </p:blipFill>
        <p:spPr bwMode="auto">
          <a:xfrm>
            <a:off x="533400" y="533400"/>
            <a:ext cx="8153400" cy="564991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1"/>
          <p:cNvSpPr>
            <a:spLocks noGrp="1"/>
          </p:cNvSpPr>
          <p:nvPr>
            <p:ph type="ftr" sz="quarter" idx="11"/>
          </p:nvPr>
        </p:nvSpPr>
        <p:spPr bwMode="auto">
          <a:noFill/>
          <a:ln>
            <a:miter lim="800000"/>
            <a:headEnd/>
            <a:tailEnd/>
          </a:ln>
        </p:spPr>
        <p:txBody>
          <a:bodyPr/>
          <a:lstStyle/>
          <a:p>
            <a:r>
              <a:rPr lang="en-US"/>
              <a:t>C++ Programming: From Problem Analysis to Program Design, Fifth Edition</a:t>
            </a:r>
          </a:p>
        </p:txBody>
      </p:sp>
      <p:sp>
        <p:nvSpPr>
          <p:cNvPr id="3" name="Slide Number Placeholder 2"/>
          <p:cNvSpPr>
            <a:spLocks noGrp="1"/>
          </p:cNvSpPr>
          <p:nvPr>
            <p:ph type="sldNum" sz="quarter" idx="12"/>
          </p:nvPr>
        </p:nvSpPr>
        <p:spPr/>
        <p:txBody>
          <a:bodyPr/>
          <a:lstStyle/>
          <a:p>
            <a:pPr>
              <a:defRPr/>
            </a:pPr>
            <a:fld id="{D0DEABC5-B13A-4069-B63B-3CC4FF276B9F}" type="slidenum">
              <a:rPr lang="en-US" smtClean="0"/>
              <a:pPr>
                <a:defRPr/>
              </a:pPr>
              <a:t>11</a:t>
            </a:fld>
            <a:endParaRPr lang="en-US" dirty="0"/>
          </a:p>
        </p:txBody>
      </p:sp>
      <p:pic>
        <p:nvPicPr>
          <p:cNvPr id="12292" name="Picture 3"/>
          <p:cNvPicPr>
            <a:picLocks noChangeAspect="1" noChangeArrowheads="1"/>
          </p:cNvPicPr>
          <p:nvPr/>
        </p:nvPicPr>
        <p:blipFill>
          <a:blip r:embed="rId2" cstate="print"/>
          <a:srcRect/>
          <a:stretch>
            <a:fillRect/>
          </a:stretch>
        </p:blipFill>
        <p:spPr bwMode="auto">
          <a:xfrm>
            <a:off x="109538" y="990600"/>
            <a:ext cx="8924925" cy="47244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CA" sz="3600"/>
              <a:t>Before using Call by Reference </a:t>
            </a:r>
            <a:br>
              <a:rPr lang="en-CA" sz="3600"/>
            </a:br>
            <a:r>
              <a:rPr lang="en-CA" sz="3600"/>
              <a:t>We Check how </a:t>
            </a:r>
            <a:r>
              <a:rPr lang="en-CA" sz="3600">
                <a:solidFill>
                  <a:srgbClr val="3333FF"/>
                </a:solidFill>
              </a:rPr>
              <a:t>Pointers </a:t>
            </a:r>
            <a:r>
              <a:rPr lang="en-CA" sz="3600"/>
              <a:t>work in C++</a:t>
            </a:r>
          </a:p>
        </p:txBody>
      </p:sp>
      <p:sp>
        <p:nvSpPr>
          <p:cNvPr id="12291" name="Content Placeholder 2"/>
          <p:cNvSpPr>
            <a:spLocks noGrp="1"/>
          </p:cNvSpPr>
          <p:nvPr>
            <p:ph idx="1"/>
          </p:nvPr>
        </p:nvSpPr>
        <p:spPr/>
        <p:txBody>
          <a:bodyPr/>
          <a:lstStyle/>
          <a:p>
            <a:r>
              <a:rPr lang="en-CA"/>
              <a:t>Recall the data type int. The set of values belonging to this data type includes integers that range between –2147483648 and 2147483647, and the operations allowed on these values are the arithmetic operators.</a:t>
            </a:r>
          </a:p>
          <a:p>
            <a:r>
              <a:rPr lang="en-CA"/>
              <a:t>Now, we describe the </a:t>
            </a:r>
            <a:r>
              <a:rPr lang="en-CA">
                <a:solidFill>
                  <a:srgbClr val="3333FF"/>
                </a:solidFill>
              </a:rPr>
              <a:t>pointer</a:t>
            </a:r>
            <a:r>
              <a:rPr lang="en-CA"/>
              <a:t> data type.</a:t>
            </a:r>
            <a:endParaRPr lang="en-CA" i="1"/>
          </a:p>
        </p:txBody>
      </p:sp>
      <p:sp>
        <p:nvSpPr>
          <p:cNvPr id="12292"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AE61B205-4E91-4073-B361-D23801F636D4}" type="slidenum">
              <a:rPr lang="en-US"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CA"/>
              <a:t>Pointers in C++</a:t>
            </a:r>
          </a:p>
        </p:txBody>
      </p:sp>
      <p:sp>
        <p:nvSpPr>
          <p:cNvPr id="13315" name="Content Placeholder 2"/>
          <p:cNvSpPr>
            <a:spLocks noGrp="1"/>
          </p:cNvSpPr>
          <p:nvPr>
            <p:ph idx="1"/>
          </p:nvPr>
        </p:nvSpPr>
        <p:spPr/>
        <p:txBody>
          <a:bodyPr/>
          <a:lstStyle/>
          <a:p>
            <a:r>
              <a:rPr lang="en-CA" sz="2800"/>
              <a:t>The values belonging to pointer data types are the memory addresses of your computer.</a:t>
            </a:r>
          </a:p>
          <a:p>
            <a:r>
              <a:rPr lang="en-CA" sz="2800"/>
              <a:t>The set of values of a pointer data type—is the addresses (memory locations), a pointer variable is a variable whose content is an address, that is, a memory location. </a:t>
            </a:r>
          </a:p>
          <a:p>
            <a:r>
              <a:rPr lang="en-CA" sz="2800"/>
              <a:t>There is no name associated with the pointer data type in C++.</a:t>
            </a:r>
          </a:p>
        </p:txBody>
      </p:sp>
      <p:sp>
        <p:nvSpPr>
          <p:cNvPr id="13316"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4D6AF91D-840B-4A68-9FEB-0BE2F10891A6}" type="slidenum">
              <a:rPr lang="en-US"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CA"/>
              <a:t>Pointers in C++</a:t>
            </a:r>
          </a:p>
        </p:txBody>
      </p:sp>
      <p:sp>
        <p:nvSpPr>
          <p:cNvPr id="14339" name="Content Placeholder 2"/>
          <p:cNvSpPr>
            <a:spLocks noGrp="1"/>
          </p:cNvSpPr>
          <p:nvPr>
            <p:ph idx="1"/>
          </p:nvPr>
        </p:nvSpPr>
        <p:spPr/>
        <p:txBody>
          <a:bodyPr/>
          <a:lstStyle/>
          <a:p>
            <a:r>
              <a:rPr lang="en-CA" sz="2800"/>
              <a:t>In C++, you declare a pointer variable by using the asterisk symbol (</a:t>
            </a:r>
            <a:r>
              <a:rPr lang="en-CA" sz="2800">
                <a:solidFill>
                  <a:srgbClr val="3333FF"/>
                </a:solidFill>
              </a:rPr>
              <a:t>*</a:t>
            </a:r>
            <a:r>
              <a:rPr lang="en-CA" sz="2800"/>
              <a:t>) between the data type and the variable name. The asterisk is called </a:t>
            </a:r>
            <a:r>
              <a:rPr lang="en-CA" sz="2800" i="1">
                <a:solidFill>
                  <a:srgbClr val="3333FF"/>
                </a:solidFill>
              </a:rPr>
              <a:t>dereferencing operator </a:t>
            </a:r>
            <a:r>
              <a:rPr lang="en-CA" sz="2800"/>
              <a:t>or </a:t>
            </a:r>
            <a:r>
              <a:rPr lang="en-CA" sz="2800" i="1">
                <a:solidFill>
                  <a:srgbClr val="3333FF"/>
                </a:solidFill>
              </a:rPr>
              <a:t>indirection operator</a:t>
            </a:r>
            <a:r>
              <a:rPr lang="en-CA" sz="2800" i="1"/>
              <a:t>.</a:t>
            </a:r>
          </a:p>
          <a:p>
            <a:r>
              <a:rPr lang="en-CA" sz="2800"/>
              <a:t>Example:</a:t>
            </a:r>
          </a:p>
          <a:p>
            <a:pPr lvl="2">
              <a:buFont typeface="Arial" charset="0"/>
              <a:buNone/>
            </a:pPr>
            <a:r>
              <a:rPr lang="en-CA" sz="2800">
                <a:solidFill>
                  <a:srgbClr val="3333FF"/>
                </a:solidFill>
              </a:rPr>
              <a:t>int *p;</a:t>
            </a:r>
          </a:p>
          <a:p>
            <a:r>
              <a:rPr lang="en-CA" sz="2800"/>
              <a:t>In C++, the ampersand (</a:t>
            </a:r>
            <a:r>
              <a:rPr lang="en-CA" sz="2800">
                <a:solidFill>
                  <a:srgbClr val="3333FF"/>
                </a:solidFill>
              </a:rPr>
              <a:t>&amp;)</a:t>
            </a:r>
            <a:r>
              <a:rPr lang="en-CA" sz="2800"/>
              <a:t>, called the </a:t>
            </a:r>
            <a:r>
              <a:rPr lang="en-CA" sz="2800" i="1">
                <a:solidFill>
                  <a:srgbClr val="3333FF"/>
                </a:solidFill>
              </a:rPr>
              <a:t>referencing operator, address of operator</a:t>
            </a:r>
            <a:r>
              <a:rPr lang="en-CA" sz="2800"/>
              <a:t>, is a unary operator that returns the address of its operand.</a:t>
            </a:r>
          </a:p>
        </p:txBody>
      </p:sp>
      <p:sp>
        <p:nvSpPr>
          <p:cNvPr id="14340"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278AFEE3-6426-4729-A9EE-D34CFBF7A2DE}" type="slidenum">
              <a:rPr lang="en-US"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116632"/>
            <a:ext cx="8229600" cy="1143000"/>
          </a:xfrm>
        </p:spPr>
        <p:txBody>
          <a:bodyPr>
            <a:normAutofit fontScale="90000"/>
          </a:bodyPr>
          <a:lstStyle/>
          <a:p>
            <a:r>
              <a:rPr lang="en-CA" dirty="0"/>
              <a:t>Pointers in C++</a:t>
            </a:r>
            <a:br>
              <a:rPr lang="en-CA" dirty="0"/>
            </a:br>
            <a:r>
              <a:rPr lang="en-US" dirty="0">
                <a:solidFill>
                  <a:srgbClr val="3333FF"/>
                </a:solidFill>
              </a:rPr>
              <a:t> </a:t>
            </a:r>
            <a:r>
              <a:rPr lang="en-US" sz="3100" dirty="0">
                <a:solidFill>
                  <a:srgbClr val="3333FF"/>
                </a:solidFill>
              </a:rPr>
              <a:t>Example 14-3 P799 in textbook</a:t>
            </a:r>
            <a:endParaRPr lang="en-CA" sz="3100" dirty="0">
              <a:solidFill>
                <a:srgbClr val="3333FF"/>
              </a:solidFill>
            </a:endParaRPr>
          </a:p>
        </p:txBody>
      </p:sp>
      <p:sp>
        <p:nvSpPr>
          <p:cNvPr id="16387" name="Footer Placeholder 3"/>
          <p:cNvSpPr>
            <a:spLocks noGrp="1"/>
          </p:cNvSpPr>
          <p:nvPr>
            <p:ph type="ftr" sz="quarter" idx="11"/>
          </p:nvPr>
        </p:nvSpPr>
        <p:spPr bwMode="auto">
          <a:noFill/>
          <a:ln>
            <a:miter lim="800000"/>
            <a:headEnd/>
            <a:tailEnd/>
          </a:ln>
        </p:spPr>
        <p:txBody>
          <a:bodyPr/>
          <a:lstStyle/>
          <a:p>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55B394F3-0B87-4D6E-BC22-50FC1964F479}" type="slidenum">
              <a:rPr lang="en-US" smtClean="0"/>
              <a:pPr>
                <a:defRPr/>
              </a:pPr>
              <a:t>15</a:t>
            </a:fld>
            <a:endParaRPr lang="en-US" dirty="0"/>
          </a:p>
        </p:txBody>
      </p:sp>
      <p:pic>
        <p:nvPicPr>
          <p:cNvPr id="16389" name="Picture 7"/>
          <p:cNvPicPr>
            <a:picLocks noChangeAspect="1" noChangeArrowheads="1"/>
          </p:cNvPicPr>
          <p:nvPr/>
        </p:nvPicPr>
        <p:blipFill>
          <a:blip r:embed="rId2" cstate="print"/>
          <a:srcRect/>
          <a:stretch>
            <a:fillRect/>
          </a:stretch>
        </p:blipFill>
        <p:spPr bwMode="auto">
          <a:xfrm>
            <a:off x="914400" y="1447800"/>
            <a:ext cx="7242175" cy="4953000"/>
          </a:xfrm>
          <a:prstGeom prst="rect">
            <a:avLst/>
          </a:prstGeom>
          <a:noFill/>
          <a:ln w="9525">
            <a:noFill/>
            <a:miter lim="800000"/>
            <a:headEnd/>
            <a:tailEnd/>
          </a:ln>
        </p:spPr>
      </p:pic>
      <p:pic>
        <p:nvPicPr>
          <p:cNvPr id="16390" name="Picture 8"/>
          <p:cNvPicPr>
            <a:picLocks noChangeAspect="1" noChangeArrowheads="1"/>
          </p:cNvPicPr>
          <p:nvPr/>
        </p:nvPicPr>
        <p:blipFill>
          <a:blip r:embed="rId3" cstate="print"/>
          <a:srcRect/>
          <a:stretch>
            <a:fillRect/>
          </a:stretch>
        </p:blipFill>
        <p:spPr bwMode="auto">
          <a:xfrm>
            <a:off x="4343400" y="1295400"/>
            <a:ext cx="3962400" cy="17907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3"/>
          <p:cNvSpPr>
            <a:spLocks noGrp="1"/>
          </p:cNvSpPr>
          <p:nvPr>
            <p:ph type="ftr" sz="quarter" idx="11"/>
          </p:nvPr>
        </p:nvSpPr>
        <p:spPr bwMode="auto">
          <a:noFill/>
          <a:ln>
            <a:miter lim="800000"/>
            <a:headEnd/>
            <a:tailEnd/>
          </a:ln>
        </p:spPr>
        <p:txBody>
          <a:bodyPr/>
          <a:lstStyle/>
          <a:p>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214AC2D0-1C57-44F8-9837-61F2BE2A3C15}" type="slidenum">
              <a:rPr lang="en-US" smtClean="0"/>
              <a:pPr>
                <a:defRPr/>
              </a:pPr>
              <a:t>16</a:t>
            </a:fld>
            <a:endParaRPr lang="en-US" dirty="0"/>
          </a:p>
        </p:txBody>
      </p:sp>
      <p:pic>
        <p:nvPicPr>
          <p:cNvPr id="17412" name="Picture 2"/>
          <p:cNvPicPr>
            <a:picLocks noChangeAspect="1" noChangeArrowheads="1"/>
          </p:cNvPicPr>
          <p:nvPr/>
        </p:nvPicPr>
        <p:blipFill>
          <a:blip r:embed="rId2" cstate="print"/>
          <a:srcRect/>
          <a:stretch>
            <a:fillRect/>
          </a:stretch>
        </p:blipFill>
        <p:spPr bwMode="auto">
          <a:xfrm>
            <a:off x="1485900" y="280988"/>
            <a:ext cx="5981700" cy="610235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t>Reference Variables as Parameters to functions</a:t>
            </a:r>
          </a:p>
        </p:txBody>
      </p:sp>
      <p:sp>
        <p:nvSpPr>
          <p:cNvPr id="14341" name="Rectangle 3"/>
          <p:cNvSpPr>
            <a:spLocks noGrp="1" noChangeArrowheads="1"/>
          </p:cNvSpPr>
          <p:nvPr>
            <p:ph idx="1"/>
          </p:nvPr>
        </p:nvSpPr>
        <p:spPr>
          <a:xfrm>
            <a:off x="914400" y="1828800"/>
            <a:ext cx="7772400" cy="4648200"/>
          </a:xfrm>
        </p:spPr>
        <p:txBody>
          <a:bodyPr rtlCol="0">
            <a:normAutofit fontScale="92500" lnSpcReduction="20000"/>
          </a:bodyPr>
          <a:lstStyle/>
          <a:p>
            <a:pPr eaLnBrk="1" fontAlgn="auto" hangingPunct="1">
              <a:spcAft>
                <a:spcPts val="0"/>
              </a:spcAft>
              <a:buFont typeface="Arial" pitchFamily="34" charset="0"/>
              <a:buChar char="•"/>
              <a:defRPr/>
            </a:pPr>
            <a:r>
              <a:rPr lang="en-US"/>
              <a:t>If a formal parameter is a reference parameter</a:t>
            </a:r>
          </a:p>
          <a:p>
            <a:pPr lvl="1" eaLnBrk="1" fontAlgn="auto" hangingPunct="1">
              <a:spcAft>
                <a:spcPts val="0"/>
              </a:spcAft>
              <a:buFont typeface="Arial" pitchFamily="34" charset="0"/>
              <a:buChar char="–"/>
              <a:defRPr/>
            </a:pPr>
            <a:r>
              <a:rPr lang="en-US"/>
              <a:t>It receives the memory address of the corresponding actual parameter</a:t>
            </a:r>
          </a:p>
          <a:p>
            <a:pPr eaLnBrk="1" fontAlgn="auto" hangingPunct="1">
              <a:spcAft>
                <a:spcPts val="0"/>
              </a:spcAft>
              <a:buFont typeface="Arial" pitchFamily="34" charset="0"/>
              <a:buChar char="•"/>
              <a:defRPr/>
            </a:pPr>
            <a:r>
              <a:rPr lang="en-US"/>
              <a:t>A reference parameter stores the address of the corresponding actual parameter</a:t>
            </a:r>
          </a:p>
          <a:p>
            <a:pPr eaLnBrk="1" fontAlgn="auto" hangingPunct="1">
              <a:spcAft>
                <a:spcPts val="0"/>
              </a:spcAft>
              <a:buFont typeface="Arial" pitchFamily="34" charset="0"/>
              <a:buChar char="•"/>
              <a:defRPr/>
            </a:pPr>
            <a:r>
              <a:rPr lang="en-US"/>
              <a:t>During program execution to manipulate data</a:t>
            </a:r>
          </a:p>
          <a:p>
            <a:pPr lvl="1" eaLnBrk="1" fontAlgn="auto" hangingPunct="1">
              <a:spcAft>
                <a:spcPts val="0"/>
              </a:spcAft>
              <a:buFont typeface="Arial" pitchFamily="34" charset="0"/>
              <a:buChar char="–"/>
              <a:defRPr/>
            </a:pPr>
            <a:r>
              <a:rPr lang="en-US"/>
              <a:t>The address stored in the reference parameter directs it to the memory space of the corresponding actual parameter</a:t>
            </a:r>
          </a:p>
        </p:txBody>
      </p:sp>
      <p:sp>
        <p:nvSpPr>
          <p:cNvPr id="15364"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14339" name="Slide Number Placeholder 5"/>
          <p:cNvSpPr>
            <a:spLocks noGrp="1"/>
          </p:cNvSpPr>
          <p:nvPr>
            <p:ph type="sldNum" sz="quarter" idx="12"/>
          </p:nvPr>
        </p:nvSpPr>
        <p:spPr/>
        <p:txBody>
          <a:bodyPr/>
          <a:lstStyle/>
          <a:p>
            <a:pPr>
              <a:defRPr/>
            </a:pPr>
            <a:fld id="{F0EDD0CA-378C-4F2C-B9B7-B3EEF43E38FE}" type="slidenum">
              <a:rPr lang="en-US"/>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a:t>Reference Variables as Parameters (cont'd.)</a:t>
            </a:r>
          </a:p>
        </p:txBody>
      </p:sp>
      <p:sp>
        <p:nvSpPr>
          <p:cNvPr id="15363" name="Rectangle 3"/>
          <p:cNvSpPr>
            <a:spLocks noGrp="1" noChangeArrowheads="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Reference parameters can: </a:t>
            </a:r>
          </a:p>
          <a:p>
            <a:pPr lvl="1" eaLnBrk="1" fontAlgn="auto" hangingPunct="1">
              <a:spcAft>
                <a:spcPts val="0"/>
              </a:spcAft>
              <a:buFont typeface="Arial" pitchFamily="34" charset="0"/>
              <a:buChar char="–"/>
              <a:defRPr/>
            </a:pPr>
            <a:r>
              <a:rPr lang="en-US" dirty="0"/>
              <a:t>Pass one or more values from a function </a:t>
            </a:r>
          </a:p>
          <a:p>
            <a:pPr lvl="1" eaLnBrk="1" fontAlgn="auto" hangingPunct="1">
              <a:spcAft>
                <a:spcPts val="0"/>
              </a:spcAft>
              <a:buFont typeface="Arial" pitchFamily="34" charset="0"/>
              <a:buChar char="–"/>
              <a:defRPr/>
            </a:pPr>
            <a:r>
              <a:rPr lang="en-US" dirty="0"/>
              <a:t>Change the value of the actual parameter</a:t>
            </a:r>
          </a:p>
          <a:p>
            <a:pPr eaLnBrk="1" fontAlgn="auto" hangingPunct="1">
              <a:spcAft>
                <a:spcPts val="0"/>
              </a:spcAft>
              <a:buFont typeface="Arial" pitchFamily="34" charset="0"/>
              <a:buChar char="•"/>
              <a:defRPr/>
            </a:pPr>
            <a:r>
              <a:rPr lang="en-US" dirty="0"/>
              <a:t>Reference parameters are useful in three situations: </a:t>
            </a:r>
          </a:p>
          <a:p>
            <a:pPr lvl="1" eaLnBrk="1" fontAlgn="auto" hangingPunct="1">
              <a:spcAft>
                <a:spcPts val="0"/>
              </a:spcAft>
              <a:buFont typeface="Arial" pitchFamily="34" charset="0"/>
              <a:buChar char="–"/>
              <a:defRPr/>
            </a:pPr>
            <a:r>
              <a:rPr lang="en-US" dirty="0"/>
              <a:t>Returning more than one value</a:t>
            </a:r>
          </a:p>
          <a:p>
            <a:pPr lvl="1" eaLnBrk="1" fontAlgn="auto" hangingPunct="1">
              <a:spcAft>
                <a:spcPts val="0"/>
              </a:spcAft>
              <a:buFont typeface="Arial" pitchFamily="34" charset="0"/>
              <a:buChar char="–"/>
              <a:defRPr/>
            </a:pPr>
            <a:r>
              <a:rPr lang="en-US" dirty="0"/>
              <a:t>Changing the actual parameter</a:t>
            </a:r>
          </a:p>
          <a:p>
            <a:pPr lvl="1" eaLnBrk="1" fontAlgn="auto" hangingPunct="1">
              <a:spcAft>
                <a:spcPts val="0"/>
              </a:spcAft>
              <a:buFont typeface="Arial" pitchFamily="34" charset="0"/>
              <a:buChar char="–"/>
              <a:defRPr/>
            </a:pPr>
            <a:r>
              <a:rPr lang="en-US" dirty="0"/>
              <a:t>When passing the address would save memory space and time</a:t>
            </a:r>
          </a:p>
        </p:txBody>
      </p:sp>
      <p:sp>
        <p:nvSpPr>
          <p:cNvPr id="16388"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15365" name="Slide Number Placeholder 5"/>
          <p:cNvSpPr>
            <a:spLocks noGrp="1"/>
          </p:cNvSpPr>
          <p:nvPr>
            <p:ph type="sldNum" sz="quarter" idx="12"/>
          </p:nvPr>
        </p:nvSpPr>
        <p:spPr/>
        <p:txBody>
          <a:bodyPr/>
          <a:lstStyle/>
          <a:p>
            <a:pPr>
              <a:defRPr/>
            </a:pPr>
            <a:fld id="{5EE6271D-7B67-46F9-84B2-BE2522DC9CEA}" type="slidenum">
              <a:rPr lang="en-US"/>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t>Example 7-5</a:t>
            </a:r>
            <a:br>
              <a:rPr lang="en-US"/>
            </a:br>
            <a:r>
              <a:rPr lang="en-US" sz="3200">
                <a:solidFill>
                  <a:srgbClr val="3333FF"/>
                </a:solidFill>
              </a:rPr>
              <a:t>P369 in Text</a:t>
            </a:r>
            <a:endParaRPr lang="en-CA" sz="3200">
              <a:solidFill>
                <a:srgbClr val="3333FF"/>
              </a:solidFill>
            </a:endParaRPr>
          </a:p>
        </p:txBody>
      </p:sp>
      <p:sp>
        <p:nvSpPr>
          <p:cNvPr id="17411" name="Content Placeholder 2"/>
          <p:cNvSpPr>
            <a:spLocks noGrp="1"/>
          </p:cNvSpPr>
          <p:nvPr>
            <p:ph idx="1"/>
          </p:nvPr>
        </p:nvSpPr>
        <p:spPr/>
        <p:txBody>
          <a:bodyPr/>
          <a:lstStyle/>
          <a:p>
            <a:pPr algn="ctr">
              <a:buFont typeface="Arial" charset="0"/>
              <a:buNone/>
            </a:pPr>
            <a:endParaRPr lang="en-US">
              <a:solidFill>
                <a:srgbClr val="FF0000"/>
              </a:solidFill>
            </a:endParaRPr>
          </a:p>
          <a:p>
            <a:pPr algn="ctr">
              <a:buFont typeface="Arial" charset="0"/>
              <a:buNone/>
            </a:pPr>
            <a:r>
              <a:rPr lang="en-US">
                <a:solidFill>
                  <a:srgbClr val="FF0000"/>
                </a:solidFill>
              </a:rPr>
              <a:t>Write a program that reads a course score (a value between 0 and 100) and determines the student’s course grade using the following function prototypes: </a:t>
            </a:r>
          </a:p>
          <a:p>
            <a:pPr lvl="2"/>
            <a:r>
              <a:rPr lang="en-US"/>
              <a:t>void getScore(int&amp; score);</a:t>
            </a:r>
            <a:endParaRPr lang="en-CA"/>
          </a:p>
          <a:p>
            <a:pPr lvl="2"/>
            <a:r>
              <a:rPr lang="en-US"/>
              <a:t>void printGrade(int score);</a:t>
            </a:r>
            <a:endParaRPr lang="en-CA"/>
          </a:p>
          <a:p>
            <a:pPr algn="ctr">
              <a:buFont typeface="Arial" charset="0"/>
              <a:buNone/>
            </a:pPr>
            <a:endParaRPr lang="en-US">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t>Example 7-5: Calculate Grade</a:t>
            </a:r>
          </a:p>
        </p:txBody>
      </p:sp>
      <p:sp>
        <p:nvSpPr>
          <p:cNvPr id="18435"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16387" name="Slide Number Placeholder 4"/>
          <p:cNvSpPr>
            <a:spLocks noGrp="1"/>
          </p:cNvSpPr>
          <p:nvPr>
            <p:ph type="sldNum" sz="quarter" idx="12"/>
          </p:nvPr>
        </p:nvSpPr>
        <p:spPr/>
        <p:txBody>
          <a:bodyPr/>
          <a:lstStyle/>
          <a:p>
            <a:pPr>
              <a:defRPr/>
            </a:pPr>
            <a:fld id="{7A54A550-569C-477A-BB37-D2EACA6C9503}" type="slidenum">
              <a:rPr lang="en-US"/>
              <a:pPr>
                <a:defRPr/>
              </a:pPr>
              <a:t>20</a:t>
            </a:fld>
            <a:endParaRPr lang="en-US"/>
          </a:p>
        </p:txBody>
      </p:sp>
      <p:pic>
        <p:nvPicPr>
          <p:cNvPr id="18437" name="Picture 5"/>
          <p:cNvPicPr>
            <a:picLocks noChangeAspect="1" noChangeArrowheads="1"/>
          </p:cNvPicPr>
          <p:nvPr/>
        </p:nvPicPr>
        <p:blipFill>
          <a:blip r:embed="rId2" cstate="print"/>
          <a:srcRect/>
          <a:stretch>
            <a:fillRect/>
          </a:stretch>
        </p:blipFill>
        <p:spPr bwMode="auto">
          <a:xfrm>
            <a:off x="1219200" y="1447800"/>
            <a:ext cx="6691313" cy="4648200"/>
          </a:xfrm>
          <a:prstGeom prst="rect">
            <a:avLst/>
          </a:prstGeom>
          <a:noFill/>
          <a:ln w="9525">
            <a:noFill/>
            <a:miter lim="800000"/>
            <a:headEnd/>
            <a:tailEnd/>
          </a:ln>
        </p:spPr>
      </p:pic>
      <p:sp>
        <p:nvSpPr>
          <p:cNvPr id="7" name="Freeform 6"/>
          <p:cNvSpPr/>
          <p:nvPr/>
        </p:nvSpPr>
        <p:spPr>
          <a:xfrm>
            <a:off x="4170363" y="2493963"/>
            <a:ext cx="1731962" cy="606425"/>
          </a:xfrm>
          <a:custGeom>
            <a:avLst/>
            <a:gdLst>
              <a:gd name="connsiteX0" fmla="*/ 0 w 1731818"/>
              <a:gd name="connsiteY0" fmla="*/ 304800 h 607291"/>
              <a:gd name="connsiteX1" fmla="*/ 748146 w 1731818"/>
              <a:gd name="connsiteY1" fmla="*/ 41564 h 607291"/>
              <a:gd name="connsiteX2" fmla="*/ 983673 w 1731818"/>
              <a:gd name="connsiteY2" fmla="*/ 554182 h 607291"/>
              <a:gd name="connsiteX3" fmla="*/ 1731818 w 1731818"/>
              <a:gd name="connsiteY3" fmla="*/ 360218 h 607291"/>
            </a:gdLst>
            <a:ahLst/>
            <a:cxnLst>
              <a:cxn ang="0">
                <a:pos x="connsiteX0" y="connsiteY0"/>
              </a:cxn>
              <a:cxn ang="0">
                <a:pos x="connsiteX1" y="connsiteY1"/>
              </a:cxn>
              <a:cxn ang="0">
                <a:pos x="connsiteX2" y="connsiteY2"/>
              </a:cxn>
              <a:cxn ang="0">
                <a:pos x="connsiteX3" y="connsiteY3"/>
              </a:cxn>
            </a:cxnLst>
            <a:rect l="l" t="t" r="r" b="b"/>
            <a:pathLst>
              <a:path w="1731818" h="607291">
                <a:moveTo>
                  <a:pt x="0" y="304800"/>
                </a:moveTo>
                <a:cubicBezTo>
                  <a:pt x="292100" y="152400"/>
                  <a:pt x="584201" y="0"/>
                  <a:pt x="748146" y="41564"/>
                </a:cubicBezTo>
                <a:cubicBezTo>
                  <a:pt x="912092" y="83128"/>
                  <a:pt x="819728" y="501073"/>
                  <a:pt x="983673" y="554182"/>
                </a:cubicBezTo>
                <a:cubicBezTo>
                  <a:pt x="1147618" y="607291"/>
                  <a:pt x="1614054" y="399473"/>
                  <a:pt x="1731818" y="360218"/>
                </a:cubicBezTo>
              </a:path>
            </a:pathLst>
          </a:custGeom>
          <a:ln w="28575">
            <a:prstDash val="dash"/>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18439" name="TextBox 7"/>
          <p:cNvSpPr txBox="1">
            <a:spLocks noChangeArrowheads="1"/>
          </p:cNvSpPr>
          <p:nvPr/>
        </p:nvSpPr>
        <p:spPr bwMode="auto">
          <a:xfrm>
            <a:off x="6019800" y="2362200"/>
            <a:ext cx="2057400" cy="1200150"/>
          </a:xfrm>
          <a:prstGeom prst="rect">
            <a:avLst/>
          </a:prstGeom>
          <a:noFill/>
          <a:ln w="9525">
            <a:noFill/>
            <a:miter lim="800000"/>
            <a:headEnd/>
            <a:tailEnd/>
          </a:ln>
        </p:spPr>
        <p:txBody>
          <a:bodyPr>
            <a:spAutoFit/>
          </a:bodyPr>
          <a:lstStyle/>
          <a:p>
            <a:r>
              <a:rPr lang="en-US">
                <a:solidFill>
                  <a:srgbClr val="FF0000"/>
                </a:solidFill>
              </a:rPr>
              <a:t>Notice the Structured Programming Approach!</a:t>
            </a:r>
            <a:endParaRPr lang="en-CA">
              <a:solidFill>
                <a:srgbClr val="FF0000"/>
              </a:solidFill>
            </a:endParaRPr>
          </a:p>
        </p:txBody>
      </p:sp>
      <p:sp>
        <p:nvSpPr>
          <p:cNvPr id="10" name="Freeform 9"/>
          <p:cNvSpPr/>
          <p:nvPr/>
        </p:nvSpPr>
        <p:spPr>
          <a:xfrm>
            <a:off x="4156075" y="2895600"/>
            <a:ext cx="1787525" cy="2160588"/>
          </a:xfrm>
          <a:custGeom>
            <a:avLst/>
            <a:gdLst>
              <a:gd name="connsiteX0" fmla="*/ 1787237 w 1787237"/>
              <a:gd name="connsiteY0" fmla="*/ 0 h 2161309"/>
              <a:gd name="connsiteX1" fmla="*/ 817419 w 1787237"/>
              <a:gd name="connsiteY1" fmla="*/ 526472 h 2161309"/>
              <a:gd name="connsiteX2" fmla="*/ 1025237 w 1787237"/>
              <a:gd name="connsiteY2" fmla="*/ 858981 h 2161309"/>
              <a:gd name="connsiteX3" fmla="*/ 0 w 1787237"/>
              <a:gd name="connsiteY3" fmla="*/ 2161309 h 2161309"/>
            </a:gdLst>
            <a:ahLst/>
            <a:cxnLst>
              <a:cxn ang="0">
                <a:pos x="connsiteX0" y="connsiteY0"/>
              </a:cxn>
              <a:cxn ang="0">
                <a:pos x="connsiteX1" y="connsiteY1"/>
              </a:cxn>
              <a:cxn ang="0">
                <a:pos x="connsiteX2" y="connsiteY2"/>
              </a:cxn>
              <a:cxn ang="0">
                <a:pos x="connsiteX3" y="connsiteY3"/>
              </a:cxn>
            </a:cxnLst>
            <a:rect l="l" t="t" r="r" b="b"/>
            <a:pathLst>
              <a:path w="1787237" h="2161309">
                <a:moveTo>
                  <a:pt x="1787237" y="0"/>
                </a:moveTo>
                <a:cubicBezTo>
                  <a:pt x="1365828" y="191654"/>
                  <a:pt x="944419" y="383309"/>
                  <a:pt x="817419" y="526472"/>
                </a:cubicBezTo>
                <a:cubicBezTo>
                  <a:pt x="690419" y="669635"/>
                  <a:pt x="1161473" y="586508"/>
                  <a:pt x="1025237" y="858981"/>
                </a:cubicBezTo>
                <a:cubicBezTo>
                  <a:pt x="889001" y="1131454"/>
                  <a:pt x="444500" y="1646381"/>
                  <a:pt x="0" y="2161309"/>
                </a:cubicBezTo>
              </a:path>
            </a:pathLst>
          </a:custGeom>
          <a:ln w="28575">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Example 7-5: Calculate Grade (cont'd.)</a:t>
            </a:r>
          </a:p>
        </p:txBody>
      </p:sp>
      <p:sp>
        <p:nvSpPr>
          <p:cNvPr id="19459"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17411" name="Slide Number Placeholder 4"/>
          <p:cNvSpPr>
            <a:spLocks noGrp="1"/>
          </p:cNvSpPr>
          <p:nvPr>
            <p:ph type="sldNum" sz="quarter" idx="12"/>
          </p:nvPr>
        </p:nvSpPr>
        <p:spPr/>
        <p:txBody>
          <a:bodyPr/>
          <a:lstStyle/>
          <a:p>
            <a:pPr>
              <a:defRPr/>
            </a:pPr>
            <a:fld id="{5DAA4211-AE38-4437-AB41-DC45E231BE0D}" type="slidenum">
              <a:rPr lang="en-US"/>
              <a:pPr>
                <a:defRPr/>
              </a:pPr>
              <a:t>21</a:t>
            </a:fld>
            <a:endParaRPr lang="en-US"/>
          </a:p>
        </p:txBody>
      </p:sp>
      <p:pic>
        <p:nvPicPr>
          <p:cNvPr id="19461" name="Picture 4"/>
          <p:cNvPicPr>
            <a:picLocks noChangeAspect="1" noChangeArrowheads="1"/>
          </p:cNvPicPr>
          <p:nvPr/>
        </p:nvPicPr>
        <p:blipFill>
          <a:blip r:embed="rId2" cstate="print"/>
          <a:srcRect/>
          <a:stretch>
            <a:fillRect/>
          </a:stretch>
        </p:blipFill>
        <p:spPr bwMode="auto">
          <a:xfrm>
            <a:off x="838200" y="1676400"/>
            <a:ext cx="6291263" cy="4302125"/>
          </a:xfrm>
          <a:prstGeom prst="rect">
            <a:avLst/>
          </a:prstGeom>
          <a:noFill/>
          <a:ln w="9525">
            <a:noFill/>
            <a:miter lim="800000"/>
            <a:headEnd/>
            <a:tailEnd/>
          </a:ln>
        </p:spPr>
      </p:pic>
      <p:pic>
        <p:nvPicPr>
          <p:cNvPr id="14342" name="Picture 6"/>
          <p:cNvPicPr>
            <a:picLocks noChangeAspect="1" noChangeArrowheads="1"/>
          </p:cNvPicPr>
          <p:nvPr/>
        </p:nvPicPr>
        <p:blipFill>
          <a:blip r:embed="rId3" cstate="print">
            <a:duotone>
              <a:prstClr val="black"/>
              <a:schemeClr val="accent5">
                <a:tint val="45000"/>
                <a:satMod val="400000"/>
              </a:schemeClr>
            </a:duotone>
          </a:blip>
          <a:srcRect/>
          <a:stretch>
            <a:fillRect/>
          </a:stretch>
        </p:blipFill>
        <p:spPr bwMode="auto">
          <a:xfrm>
            <a:off x="3962400" y="4255072"/>
            <a:ext cx="4467225" cy="1536128"/>
          </a:xfrm>
          <a:prstGeom prst="rect">
            <a:avLst/>
          </a:prstGeom>
          <a:noFill/>
          <a:ln w="9525" cap="flat" cmpd="sng">
            <a:noFill/>
            <a:prstDash val="solid"/>
            <a:miter lim="800000"/>
            <a:headEnd type="none" w="med" len="med"/>
            <a:tailEnd type="none" w="med" len="me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152400"/>
            <a:ext cx="8229600" cy="1143000"/>
          </a:xfrm>
        </p:spPr>
        <p:txBody>
          <a:bodyPr/>
          <a:lstStyle/>
          <a:p>
            <a:pPr eaLnBrk="1" hangingPunct="1"/>
            <a:r>
              <a:rPr lang="en-US" sz="3600"/>
              <a:t>Example 7-5: Calculate Grade (cont'd.)</a:t>
            </a:r>
          </a:p>
        </p:txBody>
      </p:sp>
      <p:sp>
        <p:nvSpPr>
          <p:cNvPr id="20483"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 name="Slide Number Placeholder 4"/>
          <p:cNvSpPr>
            <a:spLocks noGrp="1"/>
          </p:cNvSpPr>
          <p:nvPr>
            <p:ph type="sldNum" sz="quarter" idx="12"/>
          </p:nvPr>
        </p:nvSpPr>
        <p:spPr/>
        <p:txBody>
          <a:bodyPr/>
          <a:lstStyle/>
          <a:p>
            <a:pPr>
              <a:defRPr/>
            </a:pPr>
            <a:fld id="{0B2736FC-98FB-483E-A64C-A0F98F0B6F36}" type="slidenum">
              <a:rPr lang="en-US"/>
              <a:pPr>
                <a:defRPr/>
              </a:pPr>
              <a:t>22</a:t>
            </a:fld>
            <a:endParaRPr lang="en-US"/>
          </a:p>
        </p:txBody>
      </p:sp>
      <p:grpSp>
        <p:nvGrpSpPr>
          <p:cNvPr id="20485" name="Group 10"/>
          <p:cNvGrpSpPr>
            <a:grpSpLocks/>
          </p:cNvGrpSpPr>
          <p:nvPr/>
        </p:nvGrpSpPr>
        <p:grpSpPr bwMode="auto">
          <a:xfrm>
            <a:off x="1219200" y="990600"/>
            <a:ext cx="6502400" cy="5257800"/>
            <a:chOff x="622" y="147"/>
            <a:chExt cx="5042" cy="4077"/>
          </a:xfrm>
        </p:grpSpPr>
        <p:pic>
          <p:nvPicPr>
            <p:cNvPr id="20486" name="Picture 4"/>
            <p:cNvPicPr>
              <a:picLocks noChangeAspect="1" noChangeArrowheads="1"/>
            </p:cNvPicPr>
            <p:nvPr/>
          </p:nvPicPr>
          <p:blipFill>
            <a:blip r:embed="rId2" cstate="print"/>
            <a:srcRect/>
            <a:stretch>
              <a:fillRect/>
            </a:stretch>
          </p:blipFill>
          <p:spPr bwMode="auto">
            <a:xfrm>
              <a:off x="622" y="1203"/>
              <a:ext cx="4371" cy="1123"/>
            </a:xfrm>
            <a:prstGeom prst="rect">
              <a:avLst/>
            </a:prstGeom>
            <a:noFill/>
            <a:ln w="9525">
              <a:noFill/>
              <a:miter lim="800000"/>
              <a:headEnd/>
              <a:tailEnd/>
            </a:ln>
          </p:spPr>
        </p:pic>
        <p:pic>
          <p:nvPicPr>
            <p:cNvPr id="20487" name="Picture 5"/>
            <p:cNvPicPr>
              <a:picLocks noChangeAspect="1" noChangeArrowheads="1"/>
            </p:cNvPicPr>
            <p:nvPr/>
          </p:nvPicPr>
          <p:blipFill>
            <a:blip r:embed="rId3" cstate="print"/>
            <a:srcRect/>
            <a:stretch>
              <a:fillRect/>
            </a:stretch>
          </p:blipFill>
          <p:spPr bwMode="auto">
            <a:xfrm>
              <a:off x="622" y="147"/>
              <a:ext cx="4371" cy="1032"/>
            </a:xfrm>
            <a:prstGeom prst="rect">
              <a:avLst/>
            </a:prstGeom>
            <a:noFill/>
            <a:ln w="9525">
              <a:noFill/>
              <a:miter lim="800000"/>
              <a:headEnd/>
              <a:tailEnd/>
            </a:ln>
          </p:spPr>
        </p:pic>
        <p:pic>
          <p:nvPicPr>
            <p:cNvPr id="20488" name="Picture 6"/>
            <p:cNvPicPr>
              <a:picLocks noChangeAspect="1" noChangeArrowheads="1"/>
            </p:cNvPicPr>
            <p:nvPr/>
          </p:nvPicPr>
          <p:blipFill>
            <a:blip r:embed="rId4" cstate="print"/>
            <a:srcRect/>
            <a:stretch>
              <a:fillRect/>
            </a:stretch>
          </p:blipFill>
          <p:spPr bwMode="auto">
            <a:xfrm>
              <a:off x="633" y="2211"/>
              <a:ext cx="4349" cy="1117"/>
            </a:xfrm>
            <a:prstGeom prst="rect">
              <a:avLst/>
            </a:prstGeom>
            <a:noFill/>
            <a:ln w="9525">
              <a:noFill/>
              <a:miter lim="800000"/>
              <a:headEnd/>
              <a:tailEnd/>
            </a:ln>
          </p:spPr>
        </p:pic>
        <p:pic>
          <p:nvPicPr>
            <p:cNvPr id="20489" name="Picture 7"/>
            <p:cNvPicPr>
              <a:picLocks noChangeAspect="1" noChangeArrowheads="1"/>
            </p:cNvPicPr>
            <p:nvPr/>
          </p:nvPicPr>
          <p:blipFill>
            <a:blip r:embed="rId5" cstate="print"/>
            <a:srcRect/>
            <a:stretch>
              <a:fillRect/>
            </a:stretch>
          </p:blipFill>
          <p:spPr bwMode="auto">
            <a:xfrm>
              <a:off x="634" y="3215"/>
              <a:ext cx="4348" cy="1009"/>
            </a:xfrm>
            <a:prstGeom prst="rect">
              <a:avLst/>
            </a:prstGeom>
            <a:noFill/>
            <a:ln w="9525">
              <a:noFill/>
              <a:miter lim="800000"/>
              <a:headEnd/>
              <a:tailEnd/>
            </a:ln>
          </p:spPr>
        </p:pic>
        <p:pic>
          <p:nvPicPr>
            <p:cNvPr id="20490" name="Picture 8"/>
            <p:cNvPicPr>
              <a:picLocks noChangeAspect="1" noChangeArrowheads="1"/>
            </p:cNvPicPr>
            <p:nvPr/>
          </p:nvPicPr>
          <p:blipFill>
            <a:blip r:embed="rId6" cstate="print"/>
            <a:srcRect/>
            <a:stretch>
              <a:fillRect/>
            </a:stretch>
          </p:blipFill>
          <p:spPr bwMode="auto">
            <a:xfrm>
              <a:off x="4989" y="3106"/>
              <a:ext cx="675" cy="102"/>
            </a:xfrm>
            <a:prstGeom prst="rect">
              <a:avLst/>
            </a:prstGeom>
            <a:noFill/>
            <a:ln w="9525">
              <a:noFill/>
              <a:miter lim="800000"/>
              <a:headEnd/>
              <a:tailEnd/>
            </a:ln>
          </p:spPr>
        </p:pic>
        <p:pic>
          <p:nvPicPr>
            <p:cNvPr id="20491" name="Picture 9"/>
            <p:cNvPicPr>
              <a:picLocks noChangeAspect="1" noChangeArrowheads="1"/>
            </p:cNvPicPr>
            <p:nvPr/>
          </p:nvPicPr>
          <p:blipFill>
            <a:blip r:embed="rId7" cstate="print"/>
            <a:srcRect/>
            <a:stretch>
              <a:fillRect/>
            </a:stretch>
          </p:blipFill>
          <p:spPr bwMode="auto">
            <a:xfrm>
              <a:off x="4976" y="2105"/>
              <a:ext cx="425" cy="119"/>
            </a:xfrm>
            <a:prstGeom prst="rect">
              <a:avLst/>
            </a:prstGeom>
            <a:noFill/>
            <a:ln w="9525">
              <a:noFill/>
              <a:miter lim="800000"/>
              <a:headEnd/>
              <a:tailEnd/>
            </a:ln>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Value and Reference Parameters and Memory Allocation</a:t>
            </a:r>
          </a:p>
        </p:txBody>
      </p:sp>
      <p:sp>
        <p:nvSpPr>
          <p:cNvPr id="21507" name="Rectangle 3"/>
          <p:cNvSpPr>
            <a:spLocks noGrp="1" noChangeArrowheads="1"/>
          </p:cNvSpPr>
          <p:nvPr>
            <p:ph idx="1"/>
          </p:nvPr>
        </p:nvSpPr>
        <p:spPr/>
        <p:txBody>
          <a:bodyPr/>
          <a:lstStyle/>
          <a:p>
            <a:pPr eaLnBrk="1" hangingPunct="1"/>
            <a:r>
              <a:rPr lang="en-US"/>
              <a:t>When a function is called</a:t>
            </a:r>
          </a:p>
          <a:p>
            <a:pPr lvl="1" eaLnBrk="1" hangingPunct="1"/>
            <a:r>
              <a:rPr lang="en-US"/>
              <a:t>Memory for its formal parameters and variables declared in the body of the function (called local variables) is allocated in the function data area </a:t>
            </a:r>
          </a:p>
          <a:p>
            <a:pPr eaLnBrk="1" hangingPunct="1"/>
            <a:r>
              <a:rPr lang="en-US"/>
              <a:t>In the case of a value parameter</a:t>
            </a:r>
          </a:p>
          <a:p>
            <a:pPr lvl="1" eaLnBrk="1" hangingPunct="1"/>
            <a:r>
              <a:rPr lang="en-US"/>
              <a:t>The value of the actual parameter is copied into the memory cell of its corresponding formal parameter</a:t>
            </a:r>
          </a:p>
        </p:txBody>
      </p:sp>
      <p:sp>
        <p:nvSpPr>
          <p:cNvPr id="21508"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19461" name="Slide Number Placeholder 5"/>
          <p:cNvSpPr>
            <a:spLocks noGrp="1"/>
          </p:cNvSpPr>
          <p:nvPr>
            <p:ph type="sldNum" sz="quarter" idx="12"/>
          </p:nvPr>
        </p:nvSpPr>
        <p:spPr/>
        <p:txBody>
          <a:bodyPr/>
          <a:lstStyle/>
          <a:p>
            <a:pPr>
              <a:defRPr/>
            </a:pPr>
            <a:fld id="{EB122743-28D3-453C-A587-3220C2A094F0}" type="slidenum">
              <a:rPr lang="en-US"/>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p:txBody>
          <a:bodyPr rtlCol="0">
            <a:normAutofit fontScale="90000"/>
          </a:bodyPr>
          <a:lstStyle/>
          <a:p>
            <a:pPr eaLnBrk="1" fontAlgn="auto" hangingPunct="1">
              <a:spcAft>
                <a:spcPts val="0"/>
              </a:spcAft>
              <a:defRPr/>
            </a:pPr>
            <a:r>
              <a:rPr lang="en-US"/>
              <a:t>Value and Reference Parameters and Memory Allocation (cont'd.)</a:t>
            </a:r>
          </a:p>
        </p:txBody>
      </p:sp>
      <p:sp>
        <p:nvSpPr>
          <p:cNvPr id="20483" name="Rectangle 5"/>
          <p:cNvSpPr>
            <a:spLocks noGrp="1" noChangeArrowheads="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In the case of a reference parameter</a:t>
            </a:r>
          </a:p>
          <a:p>
            <a:pPr lvl="1" eaLnBrk="1" fontAlgn="auto" hangingPunct="1">
              <a:spcAft>
                <a:spcPts val="0"/>
              </a:spcAft>
              <a:buFont typeface="Arial" pitchFamily="34" charset="0"/>
              <a:buChar char="–"/>
              <a:defRPr/>
            </a:pPr>
            <a:r>
              <a:rPr lang="en-US" dirty="0"/>
              <a:t>The address of the actual parameter passes to the formal parameter</a:t>
            </a:r>
          </a:p>
          <a:p>
            <a:pPr eaLnBrk="1" fontAlgn="auto" hangingPunct="1">
              <a:spcAft>
                <a:spcPts val="0"/>
              </a:spcAft>
              <a:buFont typeface="Arial" pitchFamily="34" charset="0"/>
              <a:buChar char="•"/>
              <a:defRPr/>
            </a:pPr>
            <a:r>
              <a:rPr lang="en-US" dirty="0"/>
              <a:t>Content of formal parameter is an address </a:t>
            </a:r>
          </a:p>
          <a:p>
            <a:pPr eaLnBrk="1" fontAlgn="auto" hangingPunct="1">
              <a:spcAft>
                <a:spcPts val="0"/>
              </a:spcAft>
              <a:buFont typeface="Arial" pitchFamily="34" charset="0"/>
              <a:buChar char="•"/>
              <a:defRPr/>
            </a:pPr>
            <a:r>
              <a:rPr lang="en-US" dirty="0"/>
              <a:t>During execution, changes made by the formal parameter permanently change the value of the actual parameter</a:t>
            </a:r>
          </a:p>
          <a:p>
            <a:pPr eaLnBrk="1" fontAlgn="auto" hangingPunct="1">
              <a:spcAft>
                <a:spcPts val="0"/>
              </a:spcAft>
              <a:buFont typeface="Arial" pitchFamily="34" charset="0"/>
              <a:buChar char="•"/>
              <a:defRPr/>
            </a:pPr>
            <a:r>
              <a:rPr lang="en-US" dirty="0"/>
              <a:t>Stream variables (e.g., </a:t>
            </a:r>
            <a:r>
              <a:rPr lang="en-US" dirty="0" err="1">
                <a:latin typeface="Courier New" pitchFamily="49" charset="0"/>
                <a:cs typeface="Courier New" pitchFamily="49" charset="0"/>
              </a:rPr>
              <a:t>ifstream</a:t>
            </a:r>
            <a:r>
              <a:rPr lang="en-US" dirty="0"/>
              <a:t>) should be passed by reference to a function</a:t>
            </a:r>
          </a:p>
        </p:txBody>
      </p:sp>
      <p:sp>
        <p:nvSpPr>
          <p:cNvPr id="22532"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0485" name="Slide Number Placeholder 5"/>
          <p:cNvSpPr>
            <a:spLocks noGrp="1"/>
          </p:cNvSpPr>
          <p:nvPr>
            <p:ph type="sldNum" sz="quarter" idx="12"/>
          </p:nvPr>
        </p:nvSpPr>
        <p:spPr/>
        <p:txBody>
          <a:bodyPr/>
          <a:lstStyle/>
          <a:p>
            <a:pPr>
              <a:defRPr/>
            </a:pPr>
            <a:fld id="{61516B5A-2E82-4033-8619-19833D4880C8}" type="slidenum">
              <a:rPr lang="en-US"/>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457200" y="76200"/>
            <a:ext cx="8229600" cy="1143000"/>
          </a:xfrm>
        </p:spPr>
        <p:txBody>
          <a:bodyPr rtlCol="0">
            <a:normAutofit fontScale="90000"/>
          </a:bodyPr>
          <a:lstStyle/>
          <a:p>
            <a:pPr eaLnBrk="1" fontAlgn="auto" hangingPunct="1">
              <a:spcAft>
                <a:spcPts val="0"/>
              </a:spcAft>
              <a:defRPr/>
            </a:pPr>
            <a:r>
              <a:rPr lang="en-US" dirty="0"/>
              <a:t>Value and Reference Parameters and Memory Allocation (cont'd.)</a:t>
            </a:r>
          </a:p>
        </p:txBody>
      </p:sp>
      <p:sp>
        <p:nvSpPr>
          <p:cNvPr id="23555"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0485" name="Slide Number Placeholder 5"/>
          <p:cNvSpPr>
            <a:spLocks noGrp="1"/>
          </p:cNvSpPr>
          <p:nvPr>
            <p:ph type="sldNum" sz="quarter" idx="12"/>
          </p:nvPr>
        </p:nvSpPr>
        <p:spPr/>
        <p:txBody>
          <a:bodyPr/>
          <a:lstStyle/>
          <a:p>
            <a:pPr>
              <a:defRPr/>
            </a:pPr>
            <a:fld id="{4BD1CFDF-59BB-4EF8-A881-2D4C5E2E7C0D}" type="slidenum">
              <a:rPr lang="en-US"/>
              <a:pPr>
                <a:defRPr/>
              </a:pPr>
              <a:t>25</a:t>
            </a:fld>
            <a:endParaRPr lang="en-US"/>
          </a:p>
        </p:txBody>
      </p:sp>
      <p:pic>
        <p:nvPicPr>
          <p:cNvPr id="23557" name="Picture 7"/>
          <p:cNvPicPr>
            <a:picLocks noChangeAspect="1" noChangeArrowheads="1"/>
          </p:cNvPicPr>
          <p:nvPr/>
        </p:nvPicPr>
        <p:blipFill>
          <a:blip r:embed="rId2" cstate="print"/>
          <a:srcRect/>
          <a:stretch>
            <a:fillRect/>
          </a:stretch>
        </p:blipFill>
        <p:spPr bwMode="auto">
          <a:xfrm>
            <a:off x="1847850" y="1219200"/>
            <a:ext cx="4752975" cy="5176838"/>
          </a:xfrm>
          <a:prstGeom prst="rect">
            <a:avLst/>
          </a:prstGeom>
          <a:noFill/>
          <a:ln w="9525">
            <a:noFill/>
            <a:miter lim="800000"/>
            <a:headEnd/>
            <a:tailEnd/>
          </a:ln>
        </p:spPr>
      </p:pic>
      <p:pic>
        <p:nvPicPr>
          <p:cNvPr id="2" name="Picture 1">
            <a:extLst>
              <a:ext uri="{FF2B5EF4-FFF2-40B4-BE49-F238E27FC236}">
                <a16:creationId xmlns:a16="http://schemas.microsoft.com/office/drawing/2014/main" id="{76049EB1-181A-4B66-82C9-BE4AA202250D}"/>
              </a:ext>
            </a:extLst>
          </p:cNvPr>
          <p:cNvPicPr>
            <a:picLocks noChangeAspect="1"/>
          </p:cNvPicPr>
          <p:nvPr/>
        </p:nvPicPr>
        <p:blipFill>
          <a:blip r:embed="rId3"/>
          <a:stretch>
            <a:fillRect/>
          </a:stretch>
        </p:blipFill>
        <p:spPr>
          <a:xfrm>
            <a:off x="5181600" y="2286000"/>
            <a:ext cx="3986213" cy="94141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457200" y="76200"/>
            <a:ext cx="8229600" cy="1143000"/>
          </a:xfrm>
        </p:spPr>
        <p:txBody>
          <a:bodyPr rtlCol="0">
            <a:normAutofit fontScale="90000"/>
          </a:bodyPr>
          <a:lstStyle/>
          <a:p>
            <a:pPr eaLnBrk="1" fontAlgn="auto" hangingPunct="1">
              <a:spcAft>
                <a:spcPts val="0"/>
              </a:spcAft>
              <a:defRPr/>
            </a:pPr>
            <a:r>
              <a:rPr lang="en-US" dirty="0"/>
              <a:t>Value and Reference Parameters and Memory Allocation (cont'd.)</a:t>
            </a:r>
          </a:p>
        </p:txBody>
      </p:sp>
      <p:sp>
        <p:nvSpPr>
          <p:cNvPr id="24579"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0485" name="Slide Number Placeholder 5"/>
          <p:cNvSpPr>
            <a:spLocks noGrp="1"/>
          </p:cNvSpPr>
          <p:nvPr>
            <p:ph type="sldNum" sz="quarter" idx="12"/>
          </p:nvPr>
        </p:nvSpPr>
        <p:spPr/>
        <p:txBody>
          <a:bodyPr/>
          <a:lstStyle/>
          <a:p>
            <a:pPr>
              <a:defRPr/>
            </a:pPr>
            <a:fld id="{F3AEA981-0918-4D7B-B9BA-76256B4CDE42}" type="slidenum">
              <a:rPr lang="en-US"/>
              <a:pPr>
                <a:defRPr/>
              </a:pPr>
              <a:t>26</a:t>
            </a:fld>
            <a:endParaRPr lang="en-US"/>
          </a:p>
        </p:txBody>
      </p:sp>
      <p:pic>
        <p:nvPicPr>
          <p:cNvPr id="24581" name="Picture 4"/>
          <p:cNvPicPr>
            <a:picLocks noChangeAspect="1" noChangeArrowheads="1"/>
          </p:cNvPicPr>
          <p:nvPr/>
        </p:nvPicPr>
        <p:blipFill>
          <a:blip r:embed="rId2" cstate="print"/>
          <a:srcRect/>
          <a:stretch>
            <a:fillRect/>
          </a:stretch>
        </p:blipFill>
        <p:spPr bwMode="auto">
          <a:xfrm>
            <a:off x="1676400" y="1390650"/>
            <a:ext cx="5305425" cy="462915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457200" y="76200"/>
            <a:ext cx="8229600" cy="1143000"/>
          </a:xfrm>
        </p:spPr>
        <p:txBody>
          <a:bodyPr rtlCol="0">
            <a:normAutofit fontScale="90000"/>
          </a:bodyPr>
          <a:lstStyle/>
          <a:p>
            <a:pPr eaLnBrk="1" fontAlgn="auto" hangingPunct="1">
              <a:spcAft>
                <a:spcPts val="0"/>
              </a:spcAft>
              <a:defRPr/>
            </a:pPr>
            <a:r>
              <a:rPr lang="en-US" dirty="0"/>
              <a:t>Value and Reference Parameters and Memory Allocation (cont'd.)</a:t>
            </a:r>
          </a:p>
        </p:txBody>
      </p:sp>
      <p:sp>
        <p:nvSpPr>
          <p:cNvPr id="25603"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0485" name="Slide Number Placeholder 5"/>
          <p:cNvSpPr>
            <a:spLocks noGrp="1"/>
          </p:cNvSpPr>
          <p:nvPr>
            <p:ph type="sldNum" sz="quarter" idx="12"/>
          </p:nvPr>
        </p:nvSpPr>
        <p:spPr/>
        <p:txBody>
          <a:bodyPr/>
          <a:lstStyle/>
          <a:p>
            <a:pPr>
              <a:defRPr/>
            </a:pPr>
            <a:fld id="{30590B2C-370D-432E-9100-A0DDD25575FD}" type="slidenum">
              <a:rPr lang="en-US"/>
              <a:pPr>
                <a:defRPr/>
              </a:pPr>
              <a:t>27</a:t>
            </a:fld>
            <a:endParaRPr lang="en-US"/>
          </a:p>
        </p:txBody>
      </p:sp>
      <p:pic>
        <p:nvPicPr>
          <p:cNvPr id="25605" name="Picture 3"/>
          <p:cNvPicPr>
            <a:picLocks noChangeAspect="1" noChangeArrowheads="1"/>
          </p:cNvPicPr>
          <p:nvPr/>
        </p:nvPicPr>
        <p:blipFill>
          <a:blip r:embed="rId2" cstate="print"/>
          <a:srcRect t="14841"/>
          <a:stretch>
            <a:fillRect/>
          </a:stretch>
        </p:blipFill>
        <p:spPr bwMode="auto">
          <a:xfrm>
            <a:off x="1143000" y="1524000"/>
            <a:ext cx="6938963" cy="1739900"/>
          </a:xfrm>
          <a:prstGeom prst="rect">
            <a:avLst/>
          </a:prstGeom>
          <a:noFill/>
          <a:ln w="9525">
            <a:noFill/>
            <a:miter lim="800000"/>
            <a:headEnd/>
            <a:tailEnd/>
          </a:ln>
        </p:spPr>
      </p:pic>
      <p:pic>
        <p:nvPicPr>
          <p:cNvPr id="25606" name="Picture 4"/>
          <p:cNvPicPr>
            <a:picLocks noChangeAspect="1" noChangeArrowheads="1"/>
          </p:cNvPicPr>
          <p:nvPr/>
        </p:nvPicPr>
        <p:blipFill>
          <a:blip r:embed="rId3" cstate="print"/>
          <a:srcRect t="8058"/>
          <a:stretch>
            <a:fillRect/>
          </a:stretch>
        </p:blipFill>
        <p:spPr bwMode="auto">
          <a:xfrm>
            <a:off x="1143000" y="3657600"/>
            <a:ext cx="6938963" cy="22098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457200" y="76200"/>
            <a:ext cx="8229600" cy="1143000"/>
          </a:xfrm>
        </p:spPr>
        <p:txBody>
          <a:bodyPr rtlCol="0">
            <a:normAutofit fontScale="90000"/>
          </a:bodyPr>
          <a:lstStyle/>
          <a:p>
            <a:pPr eaLnBrk="1" fontAlgn="auto" hangingPunct="1">
              <a:spcAft>
                <a:spcPts val="0"/>
              </a:spcAft>
              <a:defRPr/>
            </a:pPr>
            <a:r>
              <a:rPr lang="en-US" dirty="0"/>
              <a:t>Value and Reference Parameters and Memory Allocation (cont'd.)</a:t>
            </a:r>
          </a:p>
        </p:txBody>
      </p:sp>
      <p:sp>
        <p:nvSpPr>
          <p:cNvPr id="26627"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0485" name="Slide Number Placeholder 5"/>
          <p:cNvSpPr>
            <a:spLocks noGrp="1"/>
          </p:cNvSpPr>
          <p:nvPr>
            <p:ph type="sldNum" sz="quarter" idx="12"/>
          </p:nvPr>
        </p:nvSpPr>
        <p:spPr/>
        <p:txBody>
          <a:bodyPr/>
          <a:lstStyle/>
          <a:p>
            <a:pPr>
              <a:defRPr/>
            </a:pPr>
            <a:fld id="{0A757F3E-2D6C-421A-9E27-3D41CDB1072C}" type="slidenum">
              <a:rPr lang="en-US"/>
              <a:pPr>
                <a:defRPr/>
              </a:pPr>
              <a:t>28</a:t>
            </a:fld>
            <a:endParaRPr lang="en-US"/>
          </a:p>
        </p:txBody>
      </p:sp>
      <p:pic>
        <p:nvPicPr>
          <p:cNvPr id="26629" name="Picture 7"/>
          <p:cNvPicPr>
            <a:picLocks noChangeAspect="1" noChangeArrowheads="1"/>
          </p:cNvPicPr>
          <p:nvPr/>
        </p:nvPicPr>
        <p:blipFill>
          <a:blip r:embed="rId2" cstate="print"/>
          <a:srcRect t="8058"/>
          <a:stretch>
            <a:fillRect/>
          </a:stretch>
        </p:blipFill>
        <p:spPr bwMode="auto">
          <a:xfrm>
            <a:off x="990600" y="1752600"/>
            <a:ext cx="6904038" cy="2209800"/>
          </a:xfrm>
          <a:prstGeom prst="rect">
            <a:avLst/>
          </a:prstGeom>
          <a:noFill/>
          <a:ln w="9525">
            <a:noFill/>
            <a:miter lim="800000"/>
            <a:headEnd/>
            <a:tailEnd/>
          </a:ln>
        </p:spPr>
      </p:pic>
      <p:pic>
        <p:nvPicPr>
          <p:cNvPr id="26630" name="Picture 5"/>
          <p:cNvPicPr>
            <a:picLocks noChangeAspect="1" noChangeArrowheads="1"/>
          </p:cNvPicPr>
          <p:nvPr/>
        </p:nvPicPr>
        <p:blipFill>
          <a:blip r:embed="rId3" cstate="print"/>
          <a:srcRect/>
          <a:stretch>
            <a:fillRect/>
          </a:stretch>
        </p:blipFill>
        <p:spPr bwMode="auto">
          <a:xfrm>
            <a:off x="914400" y="4392613"/>
            <a:ext cx="6904038" cy="1557337"/>
          </a:xfrm>
          <a:prstGeom prst="rect">
            <a:avLst/>
          </a:prstGeom>
          <a:noFill/>
          <a:ln w="9525">
            <a:noFill/>
            <a:miter lim="800000"/>
            <a:headEnd/>
            <a:tailEnd/>
          </a:ln>
        </p:spPr>
      </p:pic>
      <p:pic>
        <p:nvPicPr>
          <p:cNvPr id="26631" name="Picture 6"/>
          <p:cNvPicPr>
            <a:picLocks noChangeAspect="1" noChangeArrowheads="1"/>
          </p:cNvPicPr>
          <p:nvPr/>
        </p:nvPicPr>
        <p:blipFill>
          <a:blip r:embed="rId4" cstate="print"/>
          <a:srcRect/>
          <a:stretch>
            <a:fillRect/>
          </a:stretch>
        </p:blipFill>
        <p:spPr bwMode="auto">
          <a:xfrm>
            <a:off x="933450" y="6069013"/>
            <a:ext cx="6867525" cy="179387"/>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457200" y="76200"/>
            <a:ext cx="8229600" cy="1143000"/>
          </a:xfrm>
        </p:spPr>
        <p:txBody>
          <a:bodyPr rtlCol="0">
            <a:normAutofit fontScale="90000"/>
          </a:bodyPr>
          <a:lstStyle/>
          <a:p>
            <a:pPr eaLnBrk="1" fontAlgn="auto" hangingPunct="1">
              <a:spcAft>
                <a:spcPts val="0"/>
              </a:spcAft>
              <a:defRPr/>
            </a:pPr>
            <a:r>
              <a:rPr lang="en-US" dirty="0"/>
              <a:t>Value and Reference Parameters and Memory Allocation (cont'd.)</a:t>
            </a:r>
          </a:p>
        </p:txBody>
      </p:sp>
      <p:sp>
        <p:nvSpPr>
          <p:cNvPr id="27651"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0485" name="Slide Number Placeholder 5"/>
          <p:cNvSpPr>
            <a:spLocks noGrp="1"/>
          </p:cNvSpPr>
          <p:nvPr>
            <p:ph type="sldNum" sz="quarter" idx="12"/>
          </p:nvPr>
        </p:nvSpPr>
        <p:spPr/>
        <p:txBody>
          <a:bodyPr/>
          <a:lstStyle/>
          <a:p>
            <a:pPr>
              <a:defRPr/>
            </a:pPr>
            <a:fld id="{C0EFE97D-AF54-4B21-B401-2C384858C805}" type="slidenum">
              <a:rPr lang="en-US"/>
              <a:pPr>
                <a:defRPr/>
              </a:pPr>
              <a:t>29</a:t>
            </a:fld>
            <a:endParaRPr lang="en-US"/>
          </a:p>
        </p:txBody>
      </p:sp>
      <p:pic>
        <p:nvPicPr>
          <p:cNvPr id="27653" name="Picture 7"/>
          <p:cNvPicPr>
            <a:picLocks noChangeAspect="1" noChangeArrowheads="1"/>
          </p:cNvPicPr>
          <p:nvPr/>
        </p:nvPicPr>
        <p:blipFill>
          <a:blip r:embed="rId2" cstate="print"/>
          <a:srcRect/>
          <a:stretch>
            <a:fillRect/>
          </a:stretch>
        </p:blipFill>
        <p:spPr bwMode="auto">
          <a:xfrm>
            <a:off x="1119188" y="1752600"/>
            <a:ext cx="6904037" cy="1611313"/>
          </a:xfrm>
          <a:prstGeom prst="rect">
            <a:avLst/>
          </a:prstGeom>
          <a:noFill/>
          <a:ln w="9525">
            <a:noFill/>
            <a:miter lim="800000"/>
            <a:headEnd/>
            <a:tailEnd/>
          </a:ln>
        </p:spPr>
      </p:pic>
      <p:pic>
        <p:nvPicPr>
          <p:cNvPr id="27654" name="Picture 9"/>
          <p:cNvPicPr>
            <a:picLocks noChangeAspect="1" noChangeArrowheads="1"/>
          </p:cNvPicPr>
          <p:nvPr/>
        </p:nvPicPr>
        <p:blipFill>
          <a:blip r:embed="rId3" cstate="print"/>
          <a:srcRect/>
          <a:stretch>
            <a:fillRect/>
          </a:stretch>
        </p:blipFill>
        <p:spPr bwMode="auto">
          <a:xfrm>
            <a:off x="1119188" y="3470275"/>
            <a:ext cx="6904037" cy="152400"/>
          </a:xfrm>
          <a:prstGeom prst="rect">
            <a:avLst/>
          </a:prstGeom>
          <a:noFill/>
          <a:ln w="9525">
            <a:noFill/>
            <a:miter lim="800000"/>
            <a:headEnd/>
            <a:tailEnd/>
          </a:ln>
        </p:spPr>
      </p:pic>
      <p:pic>
        <p:nvPicPr>
          <p:cNvPr id="27655" name="Picture 10"/>
          <p:cNvPicPr>
            <a:picLocks noChangeAspect="1" noChangeArrowheads="1"/>
          </p:cNvPicPr>
          <p:nvPr/>
        </p:nvPicPr>
        <p:blipFill>
          <a:blip r:embed="rId4" cstate="print"/>
          <a:srcRect/>
          <a:stretch>
            <a:fillRect/>
          </a:stretch>
        </p:blipFill>
        <p:spPr bwMode="auto">
          <a:xfrm>
            <a:off x="1119188" y="3746500"/>
            <a:ext cx="6904037" cy="1628775"/>
          </a:xfrm>
          <a:prstGeom prst="rect">
            <a:avLst/>
          </a:prstGeom>
          <a:noFill/>
          <a:ln w="9525">
            <a:noFill/>
            <a:miter lim="800000"/>
            <a:headEnd/>
            <a:tailEnd/>
          </a:ln>
        </p:spPr>
      </p:pic>
      <p:pic>
        <p:nvPicPr>
          <p:cNvPr id="27656" name="Picture 11"/>
          <p:cNvPicPr>
            <a:picLocks noChangeAspect="1" noChangeArrowheads="1"/>
          </p:cNvPicPr>
          <p:nvPr/>
        </p:nvPicPr>
        <p:blipFill>
          <a:blip r:embed="rId5" cstate="print"/>
          <a:srcRect/>
          <a:stretch>
            <a:fillRect/>
          </a:stretch>
        </p:blipFill>
        <p:spPr bwMode="auto">
          <a:xfrm>
            <a:off x="1138238" y="5451475"/>
            <a:ext cx="6867525" cy="161925"/>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457200" y="76200"/>
            <a:ext cx="8229600" cy="1143000"/>
          </a:xfrm>
        </p:spPr>
        <p:txBody>
          <a:bodyPr rtlCol="0">
            <a:normAutofit fontScale="90000"/>
          </a:bodyPr>
          <a:lstStyle/>
          <a:p>
            <a:pPr eaLnBrk="1" fontAlgn="auto" hangingPunct="1">
              <a:spcAft>
                <a:spcPts val="0"/>
              </a:spcAft>
              <a:defRPr/>
            </a:pPr>
            <a:r>
              <a:rPr lang="en-US" dirty="0"/>
              <a:t>Value and Reference Parameters and Memory Allocation (cont'd.)</a:t>
            </a:r>
          </a:p>
        </p:txBody>
      </p:sp>
      <p:sp>
        <p:nvSpPr>
          <p:cNvPr id="28675"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0485" name="Slide Number Placeholder 5"/>
          <p:cNvSpPr>
            <a:spLocks noGrp="1"/>
          </p:cNvSpPr>
          <p:nvPr>
            <p:ph type="sldNum" sz="quarter" idx="12"/>
          </p:nvPr>
        </p:nvSpPr>
        <p:spPr/>
        <p:txBody>
          <a:bodyPr/>
          <a:lstStyle/>
          <a:p>
            <a:pPr>
              <a:defRPr/>
            </a:pPr>
            <a:fld id="{B7AE4C82-A2D7-4B8B-AF64-576D6F1F472D}" type="slidenum">
              <a:rPr lang="en-US"/>
              <a:pPr>
                <a:defRPr/>
              </a:pPr>
              <a:t>30</a:t>
            </a:fld>
            <a:endParaRPr lang="en-US"/>
          </a:p>
        </p:txBody>
      </p:sp>
      <p:pic>
        <p:nvPicPr>
          <p:cNvPr id="28677" name="Picture 9"/>
          <p:cNvPicPr>
            <a:picLocks noChangeAspect="1" noChangeArrowheads="1"/>
          </p:cNvPicPr>
          <p:nvPr/>
        </p:nvPicPr>
        <p:blipFill>
          <a:blip r:embed="rId2" cstate="print"/>
          <a:srcRect/>
          <a:stretch>
            <a:fillRect/>
          </a:stretch>
        </p:blipFill>
        <p:spPr bwMode="auto">
          <a:xfrm>
            <a:off x="1219200" y="1600200"/>
            <a:ext cx="6629400" cy="2146300"/>
          </a:xfrm>
          <a:prstGeom prst="rect">
            <a:avLst/>
          </a:prstGeom>
          <a:noFill/>
          <a:ln w="9525">
            <a:noFill/>
            <a:miter lim="800000"/>
            <a:headEnd/>
            <a:tailEnd/>
          </a:ln>
        </p:spPr>
      </p:pic>
      <p:pic>
        <p:nvPicPr>
          <p:cNvPr id="28678" name="Picture 10"/>
          <p:cNvPicPr>
            <a:picLocks noChangeAspect="1" noChangeArrowheads="1"/>
          </p:cNvPicPr>
          <p:nvPr/>
        </p:nvPicPr>
        <p:blipFill>
          <a:blip r:embed="rId3" cstate="print"/>
          <a:srcRect/>
          <a:stretch>
            <a:fillRect/>
          </a:stretch>
        </p:blipFill>
        <p:spPr bwMode="auto">
          <a:xfrm>
            <a:off x="1143000" y="3733800"/>
            <a:ext cx="6629400" cy="211455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457200" y="76200"/>
            <a:ext cx="8229600" cy="1143000"/>
          </a:xfrm>
        </p:spPr>
        <p:txBody>
          <a:bodyPr rtlCol="0">
            <a:normAutofit fontScale="90000"/>
          </a:bodyPr>
          <a:lstStyle/>
          <a:p>
            <a:pPr eaLnBrk="1" fontAlgn="auto" hangingPunct="1">
              <a:spcAft>
                <a:spcPts val="0"/>
              </a:spcAft>
              <a:defRPr/>
            </a:pPr>
            <a:r>
              <a:rPr lang="en-US" dirty="0"/>
              <a:t>Value and Reference Parameters and Memory Allocation (cont'd.)</a:t>
            </a:r>
          </a:p>
        </p:txBody>
      </p:sp>
      <p:sp>
        <p:nvSpPr>
          <p:cNvPr id="29699"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0485" name="Slide Number Placeholder 5"/>
          <p:cNvSpPr>
            <a:spLocks noGrp="1"/>
          </p:cNvSpPr>
          <p:nvPr>
            <p:ph type="sldNum" sz="quarter" idx="12"/>
          </p:nvPr>
        </p:nvSpPr>
        <p:spPr/>
        <p:txBody>
          <a:bodyPr/>
          <a:lstStyle/>
          <a:p>
            <a:pPr>
              <a:defRPr/>
            </a:pPr>
            <a:fld id="{C058B641-8D73-42E3-AE60-2B86DBDDA88B}" type="slidenum">
              <a:rPr lang="en-US"/>
              <a:pPr>
                <a:defRPr/>
              </a:pPr>
              <a:t>31</a:t>
            </a:fld>
            <a:endParaRPr lang="en-US"/>
          </a:p>
        </p:txBody>
      </p:sp>
      <p:pic>
        <p:nvPicPr>
          <p:cNvPr id="29701" name="Picture 11"/>
          <p:cNvPicPr>
            <a:picLocks noChangeAspect="1" noChangeArrowheads="1"/>
          </p:cNvPicPr>
          <p:nvPr/>
        </p:nvPicPr>
        <p:blipFill>
          <a:blip r:embed="rId2" cstate="print"/>
          <a:srcRect/>
          <a:stretch>
            <a:fillRect/>
          </a:stretch>
        </p:blipFill>
        <p:spPr bwMode="auto">
          <a:xfrm>
            <a:off x="990600" y="1676400"/>
            <a:ext cx="6629400" cy="2103438"/>
          </a:xfrm>
          <a:prstGeom prst="rect">
            <a:avLst/>
          </a:prstGeom>
          <a:noFill/>
          <a:ln w="9525">
            <a:noFill/>
            <a:miter lim="800000"/>
            <a:headEnd/>
            <a:tailEnd/>
          </a:ln>
        </p:spPr>
      </p:pic>
      <p:pic>
        <p:nvPicPr>
          <p:cNvPr id="29702" name="Picture 11"/>
          <p:cNvPicPr>
            <a:picLocks noChangeAspect="1" noChangeArrowheads="1"/>
          </p:cNvPicPr>
          <p:nvPr/>
        </p:nvPicPr>
        <p:blipFill>
          <a:blip r:embed="rId3" cstate="print"/>
          <a:srcRect/>
          <a:stretch>
            <a:fillRect/>
          </a:stretch>
        </p:blipFill>
        <p:spPr bwMode="auto">
          <a:xfrm>
            <a:off x="990600" y="3937000"/>
            <a:ext cx="6629400" cy="21590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457200" y="76200"/>
            <a:ext cx="8229600" cy="1143000"/>
          </a:xfrm>
        </p:spPr>
        <p:txBody>
          <a:bodyPr rtlCol="0">
            <a:normAutofit fontScale="90000"/>
          </a:bodyPr>
          <a:lstStyle/>
          <a:p>
            <a:pPr eaLnBrk="1" fontAlgn="auto" hangingPunct="1">
              <a:spcAft>
                <a:spcPts val="0"/>
              </a:spcAft>
              <a:defRPr/>
            </a:pPr>
            <a:r>
              <a:rPr lang="en-US" dirty="0"/>
              <a:t>Value and Reference Parameters and Memory Allocation (cont'd.)</a:t>
            </a:r>
          </a:p>
        </p:txBody>
      </p:sp>
      <p:sp>
        <p:nvSpPr>
          <p:cNvPr id="30723"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0485" name="Slide Number Placeholder 5"/>
          <p:cNvSpPr>
            <a:spLocks noGrp="1"/>
          </p:cNvSpPr>
          <p:nvPr>
            <p:ph type="sldNum" sz="quarter" idx="12"/>
          </p:nvPr>
        </p:nvSpPr>
        <p:spPr/>
        <p:txBody>
          <a:bodyPr/>
          <a:lstStyle/>
          <a:p>
            <a:pPr>
              <a:defRPr/>
            </a:pPr>
            <a:fld id="{242012D4-A046-4DE5-9261-A195955C307D}" type="slidenum">
              <a:rPr lang="en-US"/>
              <a:pPr>
                <a:defRPr/>
              </a:pPr>
              <a:t>32</a:t>
            </a:fld>
            <a:endParaRPr lang="en-US"/>
          </a:p>
        </p:txBody>
      </p:sp>
      <p:pic>
        <p:nvPicPr>
          <p:cNvPr id="30725" name="Picture 12"/>
          <p:cNvPicPr>
            <a:picLocks noChangeAspect="1" noChangeArrowheads="1"/>
          </p:cNvPicPr>
          <p:nvPr/>
        </p:nvPicPr>
        <p:blipFill>
          <a:blip r:embed="rId2" cstate="print"/>
          <a:srcRect/>
          <a:stretch>
            <a:fillRect/>
          </a:stretch>
        </p:blipFill>
        <p:spPr bwMode="auto">
          <a:xfrm>
            <a:off x="914400" y="1371600"/>
            <a:ext cx="6705600" cy="2195513"/>
          </a:xfrm>
          <a:prstGeom prst="rect">
            <a:avLst/>
          </a:prstGeom>
          <a:noFill/>
          <a:ln w="9525">
            <a:noFill/>
            <a:miter lim="800000"/>
            <a:headEnd/>
            <a:tailEnd/>
          </a:ln>
        </p:spPr>
      </p:pic>
      <p:pic>
        <p:nvPicPr>
          <p:cNvPr id="30726" name="Picture 13"/>
          <p:cNvPicPr>
            <a:picLocks noChangeAspect="1" noChangeArrowheads="1"/>
          </p:cNvPicPr>
          <p:nvPr/>
        </p:nvPicPr>
        <p:blipFill>
          <a:blip r:embed="rId3" cstate="print"/>
          <a:srcRect/>
          <a:stretch>
            <a:fillRect/>
          </a:stretch>
        </p:blipFill>
        <p:spPr bwMode="auto">
          <a:xfrm>
            <a:off x="838200" y="3657600"/>
            <a:ext cx="6873875" cy="21336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Reference Parameters and Value-Returning Functions</a:t>
            </a:r>
          </a:p>
        </p:txBody>
      </p:sp>
      <p:sp>
        <p:nvSpPr>
          <p:cNvPr id="27651" name="Rectangle 3"/>
          <p:cNvSpPr>
            <a:spLocks noGrp="1" noChangeArrowheads="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a:t>You can also use reference parameters in a value-returning function</a:t>
            </a:r>
          </a:p>
          <a:p>
            <a:pPr lvl="1" eaLnBrk="1" fontAlgn="auto" hangingPunct="1">
              <a:spcAft>
                <a:spcPts val="0"/>
              </a:spcAft>
              <a:buFont typeface="Arial" pitchFamily="34" charset="0"/>
              <a:buChar char="–"/>
              <a:defRPr/>
            </a:pPr>
            <a:r>
              <a:rPr lang="en-US" dirty="0"/>
              <a:t>Not recommended</a:t>
            </a:r>
          </a:p>
          <a:p>
            <a:pPr eaLnBrk="1" fontAlgn="auto" hangingPunct="1">
              <a:spcAft>
                <a:spcPts val="0"/>
              </a:spcAft>
              <a:buFont typeface="Arial" pitchFamily="34" charset="0"/>
              <a:buChar char="•"/>
              <a:defRPr/>
            </a:pPr>
            <a:r>
              <a:rPr lang="en-US" dirty="0"/>
              <a:t>By definition, a value-returning function returns a single value</a:t>
            </a:r>
          </a:p>
          <a:p>
            <a:pPr lvl="1" eaLnBrk="1" fontAlgn="auto" hangingPunct="1">
              <a:spcAft>
                <a:spcPts val="0"/>
              </a:spcAft>
              <a:buFont typeface="Arial" pitchFamily="34" charset="0"/>
              <a:buChar char="–"/>
              <a:defRPr/>
            </a:pPr>
            <a:r>
              <a:rPr lang="en-US" dirty="0"/>
              <a:t>This value is returned via the return statement</a:t>
            </a:r>
          </a:p>
          <a:p>
            <a:pPr eaLnBrk="1" fontAlgn="auto" hangingPunct="1">
              <a:spcAft>
                <a:spcPts val="0"/>
              </a:spcAft>
              <a:buFont typeface="Arial" pitchFamily="34" charset="0"/>
              <a:buChar char="•"/>
              <a:defRPr/>
            </a:pPr>
            <a:r>
              <a:rPr lang="en-US" dirty="0"/>
              <a:t>If a function needs to return more than one value, you should change it to a void function and use the appropriate reference parameters to return the values</a:t>
            </a:r>
          </a:p>
        </p:txBody>
      </p:sp>
      <p:sp>
        <p:nvSpPr>
          <p:cNvPr id="31748"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7653" name="Slide Number Placeholder 5"/>
          <p:cNvSpPr>
            <a:spLocks noGrp="1"/>
          </p:cNvSpPr>
          <p:nvPr>
            <p:ph type="sldNum" sz="quarter" idx="12"/>
          </p:nvPr>
        </p:nvSpPr>
        <p:spPr/>
        <p:txBody>
          <a:bodyPr/>
          <a:lstStyle/>
          <a:p>
            <a:pPr>
              <a:defRPr/>
            </a:pPr>
            <a:fld id="{53E68A64-6B58-4786-BE18-24AEF83D0D8F}" type="slidenum">
              <a:rPr lang="en-US"/>
              <a:pPr>
                <a:defRPr/>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t>Scope of an Identifier</a:t>
            </a:r>
          </a:p>
        </p:txBody>
      </p:sp>
      <p:sp>
        <p:nvSpPr>
          <p:cNvPr id="28677" name="Rectangle 3"/>
          <p:cNvSpPr>
            <a:spLocks noGrp="1" noChangeArrowheads="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a:t>The scope of an identifier refers to where in the program an identifier is accessible</a:t>
            </a:r>
          </a:p>
          <a:p>
            <a:pPr eaLnBrk="1" fontAlgn="auto" hangingPunct="1">
              <a:spcAft>
                <a:spcPts val="0"/>
              </a:spcAft>
              <a:buFont typeface="Arial" pitchFamily="34" charset="0"/>
              <a:buChar char="•"/>
              <a:defRPr/>
            </a:pPr>
            <a:r>
              <a:rPr lang="en-US" u="sng" dirty="0"/>
              <a:t>Local identifier</a:t>
            </a:r>
            <a:r>
              <a:rPr lang="en-US" dirty="0"/>
              <a:t>: identifiers declared within a function (or block)</a:t>
            </a:r>
          </a:p>
          <a:p>
            <a:pPr eaLnBrk="1" fontAlgn="auto" hangingPunct="1">
              <a:spcAft>
                <a:spcPts val="0"/>
              </a:spcAft>
              <a:buFont typeface="Arial" pitchFamily="34" charset="0"/>
              <a:buChar char="•"/>
              <a:defRPr/>
            </a:pPr>
            <a:r>
              <a:rPr lang="en-US" u="sng" dirty="0"/>
              <a:t>Global identifier</a:t>
            </a:r>
            <a:r>
              <a:rPr lang="en-US" dirty="0"/>
              <a:t>: identifiers declared outside of every function definition</a:t>
            </a:r>
          </a:p>
          <a:p>
            <a:pPr eaLnBrk="1" fontAlgn="auto" hangingPunct="1">
              <a:spcAft>
                <a:spcPts val="0"/>
              </a:spcAft>
              <a:buFont typeface="Arial" pitchFamily="34" charset="0"/>
              <a:buChar char="•"/>
              <a:defRPr/>
            </a:pPr>
            <a:r>
              <a:rPr lang="en-US" dirty="0"/>
              <a:t>C++ does not allow nested functions</a:t>
            </a:r>
          </a:p>
          <a:p>
            <a:pPr lvl="1" eaLnBrk="1" fontAlgn="auto" hangingPunct="1">
              <a:spcAft>
                <a:spcPts val="0"/>
              </a:spcAft>
              <a:buFont typeface="Arial" pitchFamily="34" charset="0"/>
              <a:buChar char="–"/>
              <a:defRPr/>
            </a:pPr>
            <a:r>
              <a:rPr lang="en-US" dirty="0"/>
              <a:t>The definition of one function cannot be included in the body of another function</a:t>
            </a:r>
          </a:p>
        </p:txBody>
      </p:sp>
      <p:sp>
        <p:nvSpPr>
          <p:cNvPr id="32772"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8675" name="Slide Number Placeholder 5"/>
          <p:cNvSpPr>
            <a:spLocks noGrp="1"/>
          </p:cNvSpPr>
          <p:nvPr>
            <p:ph type="sldNum" sz="quarter" idx="12"/>
          </p:nvPr>
        </p:nvSpPr>
        <p:spPr/>
        <p:txBody>
          <a:bodyPr/>
          <a:lstStyle/>
          <a:p>
            <a:pPr>
              <a:defRPr/>
            </a:pPr>
            <a:fld id="{3C29D008-6DBA-421A-96B4-EE86BBB56EAE}" type="slidenum">
              <a:rPr lang="en-US"/>
              <a:pPr>
                <a:defRPr/>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a:t>Scope of an Identifier (cont'd.)</a:t>
            </a:r>
          </a:p>
        </p:txBody>
      </p:sp>
      <p:sp>
        <p:nvSpPr>
          <p:cNvPr id="33795" name="Content Placeholder 2"/>
          <p:cNvSpPr>
            <a:spLocks noGrp="1"/>
          </p:cNvSpPr>
          <p:nvPr>
            <p:ph idx="1"/>
          </p:nvPr>
        </p:nvSpPr>
        <p:spPr/>
        <p:txBody>
          <a:bodyPr/>
          <a:lstStyle/>
          <a:p>
            <a:pPr eaLnBrk="1" hangingPunct="1"/>
            <a:r>
              <a:rPr lang="en-US"/>
              <a:t>Rules when an identifier accessed:</a:t>
            </a:r>
          </a:p>
          <a:p>
            <a:pPr lvl="1" eaLnBrk="1" hangingPunct="1"/>
            <a:r>
              <a:rPr lang="en-US"/>
              <a:t>Global identifiers</a:t>
            </a:r>
          </a:p>
          <a:p>
            <a:pPr lvl="2" eaLnBrk="1" hangingPunct="1"/>
            <a:r>
              <a:rPr lang="en-US"/>
              <a:t>Declared before function definition</a:t>
            </a:r>
          </a:p>
          <a:p>
            <a:pPr lvl="2" eaLnBrk="1" hangingPunct="1"/>
            <a:r>
              <a:rPr lang="en-US"/>
              <a:t>Function name different from identifier</a:t>
            </a:r>
          </a:p>
          <a:p>
            <a:pPr lvl="2" eaLnBrk="1" hangingPunct="1"/>
            <a:r>
              <a:rPr lang="en-US"/>
              <a:t>Parameters to function have different names</a:t>
            </a:r>
          </a:p>
          <a:p>
            <a:pPr lvl="2" eaLnBrk="1" hangingPunct="1"/>
            <a:r>
              <a:rPr lang="en-US"/>
              <a:t>All local identifiers have different names</a:t>
            </a:r>
          </a:p>
        </p:txBody>
      </p:sp>
      <p:sp>
        <p:nvSpPr>
          <p:cNvPr id="33796"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9701" name="Slide Number Placeholder 4"/>
          <p:cNvSpPr>
            <a:spLocks noGrp="1"/>
          </p:cNvSpPr>
          <p:nvPr>
            <p:ph type="sldNum" sz="quarter" idx="12"/>
          </p:nvPr>
        </p:nvSpPr>
        <p:spPr/>
        <p:txBody>
          <a:bodyPr/>
          <a:lstStyle/>
          <a:p>
            <a:pPr>
              <a:defRPr/>
            </a:pPr>
            <a:fld id="{37A06193-89E7-4024-975B-CCCF78FBD269}" type="slidenum">
              <a:rPr lang="en-US"/>
              <a:pPr>
                <a:defRPr/>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a:t>Scope of an Identifier (cont'd.)</a:t>
            </a:r>
          </a:p>
        </p:txBody>
      </p:sp>
      <p:sp>
        <p:nvSpPr>
          <p:cNvPr id="34819" name="Content Placeholder 2"/>
          <p:cNvSpPr>
            <a:spLocks noGrp="1"/>
          </p:cNvSpPr>
          <p:nvPr>
            <p:ph idx="1"/>
          </p:nvPr>
        </p:nvSpPr>
        <p:spPr/>
        <p:txBody>
          <a:bodyPr/>
          <a:lstStyle/>
          <a:p>
            <a:pPr lvl="1" eaLnBrk="1" hangingPunct="1"/>
            <a:r>
              <a:rPr lang="en-US"/>
              <a:t>Nested block</a:t>
            </a:r>
          </a:p>
          <a:p>
            <a:pPr lvl="2" eaLnBrk="1" hangingPunct="1"/>
            <a:r>
              <a:rPr lang="en-US"/>
              <a:t>Identifier accessible from declaration to end of block</a:t>
            </a:r>
          </a:p>
          <a:p>
            <a:pPr lvl="2" eaLnBrk="1" hangingPunct="1"/>
            <a:r>
              <a:rPr lang="en-US"/>
              <a:t>Within nested blocks if no identifier with same name exists</a:t>
            </a:r>
          </a:p>
          <a:p>
            <a:pPr lvl="1" eaLnBrk="1" hangingPunct="1"/>
            <a:r>
              <a:rPr lang="en-US"/>
              <a:t>Scope of function name similar to scope of identifier declared outside any block</a:t>
            </a:r>
          </a:p>
        </p:txBody>
      </p:sp>
      <p:sp>
        <p:nvSpPr>
          <p:cNvPr id="34820"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30725" name="Slide Number Placeholder 4"/>
          <p:cNvSpPr>
            <a:spLocks noGrp="1"/>
          </p:cNvSpPr>
          <p:nvPr>
            <p:ph type="sldNum" sz="quarter" idx="12"/>
          </p:nvPr>
        </p:nvSpPr>
        <p:spPr/>
        <p:txBody>
          <a:bodyPr/>
          <a:lstStyle/>
          <a:p>
            <a:pPr>
              <a:defRPr/>
            </a:pPr>
            <a:fld id="{65C3DFE0-0792-4912-A784-671647BD1357}" type="slidenum">
              <a:rPr lang="en-US"/>
              <a:pPr>
                <a:defRPr/>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t>Scope of an Identifier (cont'd.)</a:t>
            </a:r>
          </a:p>
        </p:txBody>
      </p:sp>
      <p:sp>
        <p:nvSpPr>
          <p:cNvPr id="31749" name="Rectangle 3"/>
          <p:cNvSpPr>
            <a:spLocks noGrp="1" noChangeArrowheads="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a:t>Some compilers initialize global variables to default values</a:t>
            </a:r>
          </a:p>
          <a:p>
            <a:pPr eaLnBrk="1" fontAlgn="auto" hangingPunct="1">
              <a:spcAft>
                <a:spcPts val="0"/>
              </a:spcAft>
              <a:buFont typeface="Arial" pitchFamily="34" charset="0"/>
              <a:buChar char="•"/>
              <a:defRPr/>
            </a:pPr>
            <a:r>
              <a:rPr lang="en-US" dirty="0"/>
              <a:t>The operator </a:t>
            </a:r>
            <a:r>
              <a:rPr lang="en-US" dirty="0">
                <a:latin typeface="Courier New" pitchFamily="49" charset="0"/>
                <a:cs typeface="Courier New" pitchFamily="49" charset="0"/>
              </a:rPr>
              <a:t>::</a:t>
            </a:r>
            <a:r>
              <a:rPr lang="en-US" dirty="0"/>
              <a:t> is called the scope resolution operator</a:t>
            </a:r>
          </a:p>
          <a:p>
            <a:pPr eaLnBrk="1" fontAlgn="auto" hangingPunct="1">
              <a:spcAft>
                <a:spcPts val="0"/>
              </a:spcAft>
              <a:buFont typeface="Arial" pitchFamily="34" charset="0"/>
              <a:buChar char="•"/>
              <a:defRPr/>
            </a:pPr>
            <a:r>
              <a:rPr lang="en-US" dirty="0"/>
              <a:t>By using the scope resolution operator </a:t>
            </a:r>
          </a:p>
          <a:p>
            <a:pPr lvl="1" eaLnBrk="1" fontAlgn="auto" hangingPunct="1">
              <a:spcAft>
                <a:spcPts val="0"/>
              </a:spcAft>
              <a:buFont typeface="Arial" pitchFamily="34" charset="0"/>
              <a:buChar char="–"/>
              <a:defRPr/>
            </a:pPr>
            <a:r>
              <a:rPr lang="en-US" dirty="0"/>
              <a:t>A global variable declared before the definition of a function (block) can be accessed by the function (or block) </a:t>
            </a:r>
          </a:p>
          <a:p>
            <a:pPr lvl="1" eaLnBrk="1" fontAlgn="auto" hangingPunct="1">
              <a:spcAft>
                <a:spcPts val="0"/>
              </a:spcAft>
              <a:buFont typeface="Arial" pitchFamily="34" charset="0"/>
              <a:buChar char="–"/>
              <a:defRPr/>
            </a:pPr>
            <a:r>
              <a:rPr lang="en-US" dirty="0"/>
              <a:t>Even if the function (or block) has an identifier with the same name as the variable</a:t>
            </a:r>
          </a:p>
        </p:txBody>
      </p:sp>
      <p:sp>
        <p:nvSpPr>
          <p:cNvPr id="36868"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31747" name="Slide Number Placeholder 5"/>
          <p:cNvSpPr>
            <a:spLocks noGrp="1"/>
          </p:cNvSpPr>
          <p:nvPr>
            <p:ph type="sldNum" sz="quarter" idx="12"/>
          </p:nvPr>
        </p:nvSpPr>
        <p:spPr/>
        <p:txBody>
          <a:bodyPr/>
          <a:lstStyle/>
          <a:p>
            <a:pPr>
              <a:defRPr/>
            </a:pPr>
            <a:fld id="{D030F7F0-F63A-4420-BAA6-2D6C20D52AD5}" type="slidenum">
              <a:rPr lang="en-US"/>
              <a:pPr>
                <a:defRPr/>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t>Scope of an Identifier (cont'd.)</a:t>
            </a:r>
          </a:p>
        </p:txBody>
      </p:sp>
      <p:sp>
        <p:nvSpPr>
          <p:cNvPr id="37891" name="Rectangle 3"/>
          <p:cNvSpPr>
            <a:spLocks noGrp="1" noChangeArrowheads="1"/>
          </p:cNvSpPr>
          <p:nvPr>
            <p:ph idx="1"/>
          </p:nvPr>
        </p:nvSpPr>
        <p:spPr/>
        <p:txBody>
          <a:bodyPr/>
          <a:lstStyle/>
          <a:p>
            <a:pPr eaLnBrk="1" hangingPunct="1"/>
            <a:r>
              <a:rPr lang="en-US"/>
              <a:t>C++ provides a way to access a global variable declared after the definition of a function</a:t>
            </a:r>
          </a:p>
          <a:p>
            <a:pPr lvl="1" eaLnBrk="1" hangingPunct="1"/>
            <a:r>
              <a:rPr lang="en-US"/>
              <a:t>In this case, the function must not contain any identifier with the same name as the global variable</a:t>
            </a:r>
          </a:p>
        </p:txBody>
      </p:sp>
      <p:sp>
        <p:nvSpPr>
          <p:cNvPr id="37892"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32771" name="Slide Number Placeholder 5"/>
          <p:cNvSpPr>
            <a:spLocks noGrp="1"/>
          </p:cNvSpPr>
          <p:nvPr>
            <p:ph type="sldNum" sz="quarter" idx="12"/>
          </p:nvPr>
        </p:nvSpPr>
        <p:spPr/>
        <p:txBody>
          <a:bodyPr/>
          <a:lstStyle/>
          <a:p>
            <a:pPr>
              <a:defRPr/>
            </a:pPr>
            <a:fld id="{5B7BDFFC-2AE9-4673-89A9-162545D5AB3D}" type="slidenum">
              <a:rPr lang="en-US"/>
              <a:pPr>
                <a:defRPr/>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Global Variables, Named Constants, and Side Effects</a:t>
            </a:r>
          </a:p>
        </p:txBody>
      </p:sp>
      <p:sp>
        <p:nvSpPr>
          <p:cNvPr id="33797" name="Rectangle 3"/>
          <p:cNvSpPr>
            <a:spLocks noGrp="1" noChangeArrowheads="1"/>
          </p:cNvSpPr>
          <p:nvPr>
            <p:ph idx="1"/>
          </p:nvPr>
        </p:nvSpPr>
        <p:spPr/>
        <p:txBody>
          <a:bodyPr rtlCol="0">
            <a:normAutofit fontScale="92500"/>
          </a:bodyPr>
          <a:lstStyle/>
          <a:p>
            <a:pPr eaLnBrk="1" fontAlgn="auto" hangingPunct="1">
              <a:spcAft>
                <a:spcPts val="0"/>
              </a:spcAft>
              <a:buFont typeface="Arial" pitchFamily="34" charset="0"/>
              <a:buChar char="•"/>
              <a:defRPr/>
            </a:pPr>
            <a:r>
              <a:rPr lang="en-US" dirty="0"/>
              <a:t>Using global variables causes side effects</a:t>
            </a:r>
          </a:p>
          <a:p>
            <a:pPr eaLnBrk="1" fontAlgn="auto" hangingPunct="1">
              <a:spcAft>
                <a:spcPts val="0"/>
              </a:spcAft>
              <a:buFont typeface="Arial" pitchFamily="34" charset="0"/>
              <a:buChar char="•"/>
              <a:defRPr/>
            </a:pPr>
            <a:r>
              <a:rPr lang="en-US" dirty="0"/>
              <a:t>A function that uses global variables is not independent</a:t>
            </a:r>
          </a:p>
          <a:p>
            <a:pPr eaLnBrk="1" fontAlgn="auto" hangingPunct="1">
              <a:spcAft>
                <a:spcPts val="0"/>
              </a:spcAft>
              <a:buFont typeface="Arial" pitchFamily="34" charset="0"/>
              <a:buChar char="•"/>
              <a:defRPr/>
            </a:pPr>
            <a:r>
              <a:rPr lang="en-US" dirty="0"/>
              <a:t>If more than one function uses the same global variable and something goes wrong</a:t>
            </a:r>
          </a:p>
          <a:p>
            <a:pPr lvl="1" eaLnBrk="1" fontAlgn="auto" hangingPunct="1">
              <a:spcAft>
                <a:spcPts val="0"/>
              </a:spcAft>
              <a:buFont typeface="Arial" pitchFamily="34" charset="0"/>
              <a:buChar char="–"/>
              <a:defRPr/>
            </a:pPr>
            <a:r>
              <a:rPr lang="en-US" dirty="0"/>
              <a:t>It is difficult to find what went wrong and where</a:t>
            </a:r>
          </a:p>
          <a:p>
            <a:pPr lvl="1" eaLnBrk="1" fontAlgn="auto" hangingPunct="1">
              <a:spcAft>
                <a:spcPts val="0"/>
              </a:spcAft>
              <a:buFont typeface="Arial" pitchFamily="34" charset="0"/>
              <a:buChar char="–"/>
              <a:defRPr/>
            </a:pPr>
            <a:r>
              <a:rPr lang="en-US" dirty="0"/>
              <a:t>Problems caused in one area of the program may appear to be from another area</a:t>
            </a:r>
          </a:p>
          <a:p>
            <a:pPr eaLnBrk="1" fontAlgn="auto" hangingPunct="1">
              <a:spcAft>
                <a:spcPts val="0"/>
              </a:spcAft>
              <a:buFont typeface="Arial" pitchFamily="34" charset="0"/>
              <a:buChar char="•"/>
              <a:defRPr/>
            </a:pPr>
            <a:r>
              <a:rPr lang="en-US" dirty="0"/>
              <a:t>Global named constants have no side effects</a:t>
            </a:r>
          </a:p>
        </p:txBody>
      </p:sp>
      <p:sp>
        <p:nvSpPr>
          <p:cNvPr id="38916"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33795" name="Slide Number Placeholder 5"/>
          <p:cNvSpPr>
            <a:spLocks noGrp="1"/>
          </p:cNvSpPr>
          <p:nvPr>
            <p:ph type="sldNum" sz="quarter" idx="12"/>
          </p:nvPr>
        </p:nvSpPr>
        <p:spPr/>
        <p:txBody>
          <a:bodyPr/>
          <a:lstStyle/>
          <a:p>
            <a:pPr>
              <a:defRPr/>
            </a:pPr>
            <a:fld id="{70CF8C33-D275-4BEC-BB13-C64A8EC6F748}" type="slidenum">
              <a:rPr lang="en-US"/>
              <a:pPr>
                <a:defRPr/>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t>Static and Automatic Variables</a:t>
            </a:r>
          </a:p>
        </p:txBody>
      </p:sp>
      <p:sp>
        <p:nvSpPr>
          <p:cNvPr id="34821" name="Rectangle 3"/>
          <p:cNvSpPr>
            <a:spLocks noGrp="1" noChangeArrowheads="1"/>
          </p:cNvSpPr>
          <p:nvPr>
            <p:ph idx="1"/>
          </p:nvPr>
        </p:nvSpPr>
        <p:spPr>
          <a:xfrm>
            <a:off x="914400" y="1676400"/>
            <a:ext cx="7772400" cy="4454525"/>
          </a:xfrm>
        </p:spPr>
        <p:txBody>
          <a:bodyPr rtlCol="0">
            <a:normAutofit fontScale="92500" lnSpcReduction="10000"/>
          </a:bodyPr>
          <a:lstStyle/>
          <a:p>
            <a:pPr eaLnBrk="1" fontAlgn="auto" hangingPunct="1">
              <a:spcAft>
                <a:spcPts val="0"/>
              </a:spcAft>
              <a:buFont typeface="Arial" pitchFamily="34" charset="0"/>
              <a:buChar char="•"/>
              <a:defRPr/>
            </a:pPr>
            <a:r>
              <a:rPr lang="en-US" u="sng" dirty="0"/>
              <a:t>Automatic variable</a:t>
            </a:r>
            <a:r>
              <a:rPr lang="en-US" dirty="0"/>
              <a:t>: memory is allocated at block entry and de-allocated at block exit</a:t>
            </a:r>
          </a:p>
          <a:p>
            <a:pPr lvl="1" eaLnBrk="1" fontAlgn="auto" hangingPunct="1">
              <a:spcAft>
                <a:spcPts val="0"/>
              </a:spcAft>
              <a:buFont typeface="Arial" pitchFamily="34" charset="0"/>
              <a:buChar char="–"/>
              <a:defRPr/>
            </a:pPr>
            <a:r>
              <a:rPr lang="en-US" dirty="0"/>
              <a:t>By default, variables declared within a block are automatic variables </a:t>
            </a:r>
          </a:p>
          <a:p>
            <a:pPr eaLnBrk="1" fontAlgn="auto" hangingPunct="1">
              <a:spcAft>
                <a:spcPts val="0"/>
              </a:spcAft>
              <a:buFont typeface="Arial" pitchFamily="34" charset="0"/>
              <a:buChar char="•"/>
              <a:defRPr/>
            </a:pPr>
            <a:r>
              <a:rPr lang="en-US" u="sng" dirty="0"/>
              <a:t>Static variable</a:t>
            </a:r>
            <a:r>
              <a:rPr lang="en-US" dirty="0"/>
              <a:t>: memory remains allocated as long as the program executes</a:t>
            </a:r>
          </a:p>
          <a:p>
            <a:pPr lvl="1" eaLnBrk="1" fontAlgn="auto" hangingPunct="1">
              <a:spcAft>
                <a:spcPts val="0"/>
              </a:spcAft>
              <a:buFont typeface="Arial" pitchFamily="34" charset="0"/>
              <a:buChar char="–"/>
              <a:defRPr/>
            </a:pPr>
            <a:r>
              <a:rPr lang="en-US" dirty="0"/>
              <a:t>Variables declared outside of any block are static variables</a:t>
            </a:r>
            <a:endParaRPr lang="en-US" u="sng" dirty="0"/>
          </a:p>
          <a:p>
            <a:pPr lvl="1" eaLnBrk="1" fontAlgn="auto" hangingPunct="1">
              <a:spcAft>
                <a:spcPts val="0"/>
              </a:spcAft>
              <a:buFont typeface="Arial" pitchFamily="34" charset="0"/>
              <a:buChar char="–"/>
              <a:defRPr/>
            </a:pPr>
            <a:r>
              <a:rPr lang="en-US" dirty="0"/>
              <a:t>Declare a static variable within a block by using the reserved word </a:t>
            </a:r>
            <a:r>
              <a:rPr lang="en-US" dirty="0">
                <a:latin typeface="Courier New" pitchFamily="49" charset="0"/>
              </a:rPr>
              <a:t>static</a:t>
            </a:r>
          </a:p>
        </p:txBody>
      </p:sp>
      <p:sp>
        <p:nvSpPr>
          <p:cNvPr id="39940"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34819" name="Slide Number Placeholder 5"/>
          <p:cNvSpPr>
            <a:spLocks noGrp="1"/>
          </p:cNvSpPr>
          <p:nvPr>
            <p:ph type="sldNum" sz="quarter" idx="12"/>
          </p:nvPr>
        </p:nvSpPr>
        <p:spPr/>
        <p:txBody>
          <a:bodyPr/>
          <a:lstStyle/>
          <a:p>
            <a:pPr>
              <a:defRPr/>
            </a:pPr>
            <a:fld id="{2F91DC32-4AB4-406C-82B9-D178601C7A82}" type="slidenum">
              <a:rPr lang="en-US"/>
              <a:pPr>
                <a:defRPr/>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Static and Automatic Variables (cont'd.)</a:t>
            </a:r>
          </a:p>
        </p:txBody>
      </p:sp>
      <p:sp>
        <p:nvSpPr>
          <p:cNvPr id="231427" name="Rectangle 3"/>
          <p:cNvSpPr>
            <a:spLocks noGrp="1" noChangeArrowheads="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a:t>The syntax for declaring a static variable is:</a:t>
            </a:r>
          </a:p>
          <a:p>
            <a:pPr eaLnBrk="1" fontAlgn="auto" hangingPunct="1">
              <a:spcAft>
                <a:spcPts val="0"/>
              </a:spcAft>
              <a:buFontTx/>
              <a:buNone/>
              <a:defRPr/>
            </a:pPr>
            <a:r>
              <a:rPr lang="en-US" dirty="0"/>
              <a:t>		</a:t>
            </a:r>
            <a:r>
              <a:rPr lang="en-US" sz="2400" dirty="0">
                <a:latin typeface="Courier New" pitchFamily="49" charset="0"/>
              </a:rPr>
              <a:t> </a:t>
            </a:r>
          </a:p>
          <a:p>
            <a:pPr eaLnBrk="1" fontAlgn="auto" hangingPunct="1">
              <a:spcAft>
                <a:spcPts val="0"/>
              </a:spcAft>
              <a:buFont typeface="Arial" pitchFamily="34" charset="0"/>
              <a:buChar char="•"/>
              <a:defRPr/>
            </a:pPr>
            <a:r>
              <a:rPr lang="en-US" dirty="0"/>
              <a:t>The statement</a:t>
            </a:r>
          </a:p>
          <a:p>
            <a:pPr eaLnBrk="1" fontAlgn="auto" hangingPunct="1">
              <a:spcAft>
                <a:spcPts val="0"/>
              </a:spcAft>
              <a:buFontTx/>
              <a:buNone/>
              <a:defRPr/>
            </a:pPr>
            <a:r>
              <a:rPr lang="en-US" dirty="0"/>
              <a:t>		</a:t>
            </a:r>
            <a:r>
              <a:rPr lang="en-US" sz="2400" dirty="0">
                <a:latin typeface="Courier New" pitchFamily="49" charset="0"/>
              </a:rPr>
              <a:t>static int x;</a:t>
            </a:r>
          </a:p>
          <a:p>
            <a:pPr marL="344488" lvl="1" indent="0" eaLnBrk="1" fontAlgn="auto" hangingPunct="1">
              <a:spcAft>
                <a:spcPts val="0"/>
              </a:spcAft>
              <a:buFont typeface="Arial" charset="0"/>
              <a:buNone/>
              <a:defRPr/>
            </a:pPr>
            <a:r>
              <a:rPr lang="en-US" dirty="0"/>
              <a:t>declares </a:t>
            </a:r>
            <a:r>
              <a:rPr lang="en-US" dirty="0">
                <a:latin typeface="Courier New" pitchFamily="49" charset="0"/>
              </a:rPr>
              <a:t>x</a:t>
            </a:r>
            <a:r>
              <a:rPr lang="en-US" dirty="0"/>
              <a:t> to be a static variable of the type </a:t>
            </a:r>
            <a:r>
              <a:rPr lang="en-US" dirty="0">
                <a:latin typeface="Courier New" pitchFamily="49" charset="0"/>
              </a:rPr>
              <a:t>int</a:t>
            </a:r>
          </a:p>
          <a:p>
            <a:pPr eaLnBrk="1" fontAlgn="auto" hangingPunct="1">
              <a:spcAft>
                <a:spcPts val="0"/>
              </a:spcAft>
              <a:buFont typeface="Arial" pitchFamily="34" charset="0"/>
              <a:buChar char="•"/>
              <a:defRPr/>
            </a:pPr>
            <a:r>
              <a:rPr lang="en-US" dirty="0"/>
              <a:t>Static variables declared within a block are local to the block</a:t>
            </a:r>
          </a:p>
          <a:p>
            <a:pPr lvl="1" eaLnBrk="1" fontAlgn="auto" hangingPunct="1">
              <a:spcAft>
                <a:spcPts val="0"/>
              </a:spcAft>
              <a:buFont typeface="Arial" pitchFamily="34" charset="0"/>
              <a:buChar char="–"/>
              <a:defRPr/>
            </a:pPr>
            <a:r>
              <a:rPr lang="en-US" dirty="0"/>
              <a:t>Their scope is the same as any other local identifier of that block</a:t>
            </a:r>
          </a:p>
        </p:txBody>
      </p:sp>
      <p:sp>
        <p:nvSpPr>
          <p:cNvPr id="40964"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35843" name="Slide Number Placeholder 5"/>
          <p:cNvSpPr>
            <a:spLocks noGrp="1"/>
          </p:cNvSpPr>
          <p:nvPr>
            <p:ph type="sldNum" sz="quarter" idx="12"/>
          </p:nvPr>
        </p:nvSpPr>
        <p:spPr/>
        <p:txBody>
          <a:bodyPr/>
          <a:lstStyle/>
          <a:p>
            <a:pPr>
              <a:defRPr/>
            </a:pPr>
            <a:fld id="{541AECFA-080A-4E80-B378-4FF3FB9C0AF2}" type="slidenum">
              <a:rPr lang="en-US"/>
              <a:pPr>
                <a:defRPr/>
              </a:pPr>
              <a:t>41</a:t>
            </a:fld>
            <a:endParaRPr lang="en-US"/>
          </a:p>
        </p:txBody>
      </p:sp>
      <p:pic>
        <p:nvPicPr>
          <p:cNvPr id="40966" name="Picture 4"/>
          <p:cNvPicPr>
            <a:picLocks noChangeAspect="1" noChangeArrowheads="1"/>
          </p:cNvPicPr>
          <p:nvPr/>
        </p:nvPicPr>
        <p:blipFill>
          <a:blip r:embed="rId2" cstate="print"/>
          <a:srcRect/>
          <a:stretch>
            <a:fillRect/>
          </a:stretch>
        </p:blipFill>
        <p:spPr bwMode="auto">
          <a:xfrm>
            <a:off x="2514600" y="2057400"/>
            <a:ext cx="4205288" cy="5842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t>Static and Automatic Variables (cont'd.)</a:t>
            </a:r>
            <a:endParaRPr lang="en-CA"/>
          </a:p>
        </p:txBody>
      </p:sp>
      <p:sp>
        <p:nvSpPr>
          <p:cNvPr id="41987" name="Content Placeholder 2"/>
          <p:cNvSpPr>
            <a:spLocks noGrp="1"/>
          </p:cNvSpPr>
          <p:nvPr>
            <p:ph idx="1"/>
          </p:nvPr>
        </p:nvSpPr>
        <p:spPr/>
        <p:txBody>
          <a:bodyPr/>
          <a:lstStyle/>
          <a:p>
            <a:pPr algn="ctr">
              <a:buFont typeface="Arial" charset="0"/>
              <a:buNone/>
            </a:pPr>
            <a:endParaRPr lang="en-US">
              <a:solidFill>
                <a:srgbClr val="FF0000"/>
              </a:solidFill>
            </a:endParaRPr>
          </a:p>
          <a:p>
            <a:pPr algn="ctr">
              <a:buFont typeface="Arial" charset="0"/>
              <a:buNone/>
            </a:pPr>
            <a:endParaRPr lang="en-US">
              <a:solidFill>
                <a:srgbClr val="FF0000"/>
              </a:solidFill>
            </a:endParaRPr>
          </a:p>
          <a:p>
            <a:pPr algn="ctr">
              <a:buFont typeface="Arial" charset="0"/>
              <a:buNone/>
            </a:pPr>
            <a:r>
              <a:rPr lang="en-US">
                <a:solidFill>
                  <a:srgbClr val="FF0000"/>
                </a:solidFill>
              </a:rPr>
              <a:t>Example 7-9 in Text Book P391</a:t>
            </a:r>
            <a:endParaRPr lang="en-CA">
              <a:solidFill>
                <a:srgbClr val="FF0000"/>
              </a:solidFill>
            </a:endParaRPr>
          </a:p>
        </p:txBody>
      </p:sp>
      <p:sp>
        <p:nvSpPr>
          <p:cNvPr id="41988"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DDBDF1C0-0ABC-4128-84EB-49F0DC500E15}" type="slidenum">
              <a:rPr lang="en-US" smtClean="0"/>
              <a:pPr>
                <a:defRPr/>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7862DF5-D078-49D6-8441-507CB2DF5D9B}"/>
              </a:ext>
            </a:extLst>
          </p:cNvPr>
          <p:cNvSpPr>
            <a:spLocks noGrp="1"/>
          </p:cNvSpPr>
          <p:nvPr>
            <p:ph type="ftr" sz="quarter" idx="11"/>
          </p:nvPr>
        </p:nvSpPr>
        <p:spPr/>
        <p:txBody>
          <a:bodyPr/>
          <a:lstStyle/>
          <a:p>
            <a:pPr>
              <a:defRPr/>
            </a:pPr>
            <a:r>
              <a:rPr lang="en-US"/>
              <a:t>C++ Programming: From Problem Analysis to Program Design, Fifth Edition</a:t>
            </a:r>
          </a:p>
        </p:txBody>
      </p:sp>
      <p:sp>
        <p:nvSpPr>
          <p:cNvPr id="5" name="Slide Number Placeholder 4">
            <a:extLst>
              <a:ext uri="{FF2B5EF4-FFF2-40B4-BE49-F238E27FC236}">
                <a16:creationId xmlns:a16="http://schemas.microsoft.com/office/drawing/2014/main" id="{90E10F98-144C-4D3A-984F-1FF7E97AB917}"/>
              </a:ext>
            </a:extLst>
          </p:cNvPr>
          <p:cNvSpPr>
            <a:spLocks noGrp="1"/>
          </p:cNvSpPr>
          <p:nvPr>
            <p:ph type="sldNum" sz="quarter" idx="12"/>
          </p:nvPr>
        </p:nvSpPr>
        <p:spPr/>
        <p:txBody>
          <a:bodyPr/>
          <a:lstStyle/>
          <a:p>
            <a:pPr>
              <a:defRPr/>
            </a:pPr>
            <a:fld id="{CB549782-E993-4678-AD50-464F77BA5BFB}" type="slidenum">
              <a:rPr lang="en-US" smtClean="0"/>
              <a:pPr>
                <a:defRPr/>
              </a:pPr>
              <a:t>43</a:t>
            </a:fld>
            <a:endParaRPr lang="en-US" dirty="0"/>
          </a:p>
        </p:txBody>
      </p:sp>
      <p:pic>
        <p:nvPicPr>
          <p:cNvPr id="7" name="Picture 6">
            <a:extLst>
              <a:ext uri="{FF2B5EF4-FFF2-40B4-BE49-F238E27FC236}">
                <a16:creationId xmlns:a16="http://schemas.microsoft.com/office/drawing/2014/main" id="{47F8C7FE-8A91-415B-A7CD-265F0C646755}"/>
              </a:ext>
            </a:extLst>
          </p:cNvPr>
          <p:cNvPicPr>
            <a:picLocks noChangeAspect="1"/>
          </p:cNvPicPr>
          <p:nvPr/>
        </p:nvPicPr>
        <p:blipFill>
          <a:blip r:embed="rId2"/>
          <a:stretch>
            <a:fillRect/>
          </a:stretch>
        </p:blipFill>
        <p:spPr>
          <a:xfrm>
            <a:off x="1066801" y="116647"/>
            <a:ext cx="6208644" cy="1982225"/>
          </a:xfrm>
          <a:prstGeom prst="rect">
            <a:avLst/>
          </a:prstGeom>
        </p:spPr>
      </p:pic>
      <p:pic>
        <p:nvPicPr>
          <p:cNvPr id="8" name="Picture 7">
            <a:extLst>
              <a:ext uri="{FF2B5EF4-FFF2-40B4-BE49-F238E27FC236}">
                <a16:creationId xmlns:a16="http://schemas.microsoft.com/office/drawing/2014/main" id="{ACDDBD46-CA36-4F27-847B-13CD5E83E387}"/>
              </a:ext>
            </a:extLst>
          </p:cNvPr>
          <p:cNvPicPr>
            <a:picLocks noChangeAspect="1"/>
          </p:cNvPicPr>
          <p:nvPr/>
        </p:nvPicPr>
        <p:blipFill>
          <a:blip r:embed="rId3"/>
          <a:stretch>
            <a:fillRect/>
          </a:stretch>
        </p:blipFill>
        <p:spPr>
          <a:xfrm>
            <a:off x="1093305" y="2209801"/>
            <a:ext cx="6208643" cy="4146550"/>
          </a:xfrm>
          <a:prstGeom prst="rect">
            <a:avLst/>
          </a:prstGeom>
        </p:spPr>
      </p:pic>
    </p:spTree>
    <p:extLst>
      <p:ext uri="{BB962C8B-B14F-4D97-AF65-F5344CB8AC3E}">
        <p14:creationId xmlns:p14="http://schemas.microsoft.com/office/powerpoint/2010/main" val="1975674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rtlCol="0">
            <a:normAutofit fontScale="90000"/>
          </a:bodyPr>
          <a:lstStyle/>
          <a:p>
            <a:pPr eaLnBrk="1" fontAlgn="auto" hangingPunct="1">
              <a:spcAft>
                <a:spcPts val="0"/>
              </a:spcAft>
              <a:defRPr/>
            </a:pPr>
            <a:r>
              <a:rPr lang="en-US"/>
              <a:t>Debugging: Using Drivers and Stubs</a:t>
            </a:r>
          </a:p>
        </p:txBody>
      </p:sp>
      <p:sp>
        <p:nvSpPr>
          <p:cNvPr id="43011" name="Content Placeholder 2"/>
          <p:cNvSpPr>
            <a:spLocks noGrp="1"/>
          </p:cNvSpPr>
          <p:nvPr>
            <p:ph idx="1"/>
          </p:nvPr>
        </p:nvSpPr>
        <p:spPr/>
        <p:txBody>
          <a:bodyPr/>
          <a:lstStyle/>
          <a:p>
            <a:pPr eaLnBrk="1" hangingPunct="1"/>
            <a:r>
              <a:rPr lang="en-US"/>
              <a:t>Driver program: separate program to test a function</a:t>
            </a:r>
          </a:p>
          <a:p>
            <a:pPr lvl="1" eaLnBrk="1" hangingPunct="1"/>
            <a:r>
              <a:rPr lang="en-US"/>
              <a:t>Make sure that each function is working properly</a:t>
            </a:r>
          </a:p>
          <a:p>
            <a:pPr eaLnBrk="1" hangingPunct="1"/>
            <a:r>
              <a:rPr lang="en-US"/>
              <a:t>When results calculated by one function are needed in another function</a:t>
            </a:r>
          </a:p>
          <a:p>
            <a:pPr lvl="1" eaLnBrk="1" hangingPunct="1"/>
            <a:r>
              <a:rPr lang="en-US"/>
              <a:t>Use a stub: function that is not fully coded</a:t>
            </a:r>
          </a:p>
        </p:txBody>
      </p:sp>
      <p:sp>
        <p:nvSpPr>
          <p:cNvPr id="43012" name="Footer Placeholder 3"/>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36869" name="Slide Number Placeholder 4"/>
          <p:cNvSpPr>
            <a:spLocks noGrp="1"/>
          </p:cNvSpPr>
          <p:nvPr>
            <p:ph type="sldNum" sz="quarter" idx="12"/>
          </p:nvPr>
        </p:nvSpPr>
        <p:spPr/>
        <p:txBody>
          <a:bodyPr/>
          <a:lstStyle/>
          <a:p>
            <a:pPr>
              <a:defRPr/>
            </a:pPr>
            <a:fld id="{5CCD573B-EAF5-4C3C-A3C2-99613482284D}" type="slidenum">
              <a:rPr lang="en-US"/>
              <a:pPr>
                <a:defRPr/>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Function Overloading: An Introduction</a:t>
            </a:r>
          </a:p>
        </p:txBody>
      </p:sp>
      <p:sp>
        <p:nvSpPr>
          <p:cNvPr id="44035" name="Rectangle 3"/>
          <p:cNvSpPr>
            <a:spLocks noGrp="1" noChangeArrowheads="1"/>
          </p:cNvSpPr>
          <p:nvPr>
            <p:ph idx="1"/>
          </p:nvPr>
        </p:nvSpPr>
        <p:spPr/>
        <p:txBody>
          <a:bodyPr/>
          <a:lstStyle/>
          <a:p>
            <a:pPr eaLnBrk="1" hangingPunct="1">
              <a:spcBef>
                <a:spcPct val="40000"/>
              </a:spcBef>
            </a:pPr>
            <a:r>
              <a:rPr lang="en-US"/>
              <a:t>In a C++ program, several functions can have the same name </a:t>
            </a:r>
          </a:p>
          <a:p>
            <a:pPr lvl="1" eaLnBrk="1" hangingPunct="1">
              <a:spcBef>
                <a:spcPct val="40000"/>
              </a:spcBef>
            </a:pPr>
            <a:r>
              <a:rPr lang="en-US"/>
              <a:t>This is called </a:t>
            </a:r>
            <a:r>
              <a:rPr lang="en-US" u="sng"/>
              <a:t>function overloading</a:t>
            </a:r>
            <a:r>
              <a:rPr lang="en-US" b="1"/>
              <a:t> </a:t>
            </a:r>
            <a:r>
              <a:rPr lang="en-US"/>
              <a:t>or</a:t>
            </a:r>
            <a:r>
              <a:rPr lang="en-US" b="1"/>
              <a:t> </a:t>
            </a:r>
            <a:r>
              <a:rPr lang="en-US" u="sng"/>
              <a:t>overloading a function name</a:t>
            </a:r>
            <a:endParaRPr lang="en-US"/>
          </a:p>
        </p:txBody>
      </p:sp>
      <p:sp>
        <p:nvSpPr>
          <p:cNvPr id="44036"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37891" name="Slide Number Placeholder 5"/>
          <p:cNvSpPr>
            <a:spLocks noGrp="1"/>
          </p:cNvSpPr>
          <p:nvPr>
            <p:ph type="sldNum" sz="quarter" idx="12"/>
          </p:nvPr>
        </p:nvSpPr>
        <p:spPr/>
        <p:txBody>
          <a:bodyPr/>
          <a:lstStyle/>
          <a:p>
            <a:pPr>
              <a:defRPr/>
            </a:pPr>
            <a:fld id="{28A38150-682F-46F5-B38D-73B664529372}" type="slidenum">
              <a:rPr lang="en-US"/>
              <a:pPr>
                <a:defRPr/>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t>Function Overloading (cont'd.)</a:t>
            </a:r>
          </a:p>
        </p:txBody>
      </p:sp>
      <p:sp>
        <p:nvSpPr>
          <p:cNvPr id="45059" name="Rectangle 3"/>
          <p:cNvSpPr>
            <a:spLocks noGrp="1" noChangeArrowheads="1"/>
          </p:cNvSpPr>
          <p:nvPr>
            <p:ph idx="1"/>
          </p:nvPr>
        </p:nvSpPr>
        <p:spPr/>
        <p:txBody>
          <a:bodyPr/>
          <a:lstStyle/>
          <a:p>
            <a:pPr eaLnBrk="1" hangingPunct="1"/>
            <a:r>
              <a:rPr lang="en-US"/>
              <a:t>Two functions are said to have </a:t>
            </a:r>
            <a:r>
              <a:rPr lang="en-US" u="sng"/>
              <a:t>different formal parameter lists</a:t>
            </a:r>
            <a:r>
              <a:rPr lang="en-US"/>
              <a:t> if both functions have:</a:t>
            </a:r>
          </a:p>
          <a:p>
            <a:pPr lvl="1" eaLnBrk="1" hangingPunct="1"/>
            <a:r>
              <a:rPr lang="en-US"/>
              <a:t>A different number of formal parameters, or</a:t>
            </a:r>
          </a:p>
          <a:p>
            <a:pPr lvl="1" eaLnBrk="1" hangingPunct="1"/>
            <a:r>
              <a:rPr lang="en-US"/>
              <a:t>If the number of formal parameters is the same, then the data type of the formal parameters, in the order you list them, must differ in at least one position</a:t>
            </a:r>
          </a:p>
        </p:txBody>
      </p:sp>
      <p:sp>
        <p:nvSpPr>
          <p:cNvPr id="45060"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38915" name="Slide Number Placeholder 5"/>
          <p:cNvSpPr>
            <a:spLocks noGrp="1"/>
          </p:cNvSpPr>
          <p:nvPr>
            <p:ph type="sldNum" sz="quarter" idx="12"/>
          </p:nvPr>
        </p:nvSpPr>
        <p:spPr/>
        <p:txBody>
          <a:bodyPr/>
          <a:lstStyle/>
          <a:p>
            <a:pPr>
              <a:defRPr/>
            </a:pPr>
            <a:fld id="{DC691FD7-ADFB-4DDC-93D2-D6C546AF9884}" type="slidenum">
              <a:rPr lang="en-US"/>
              <a:pPr>
                <a:defRPr/>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1"/>
          <p:cNvSpPr>
            <a:spLocks noGrp="1" noChangeArrowheads="1"/>
          </p:cNvSpPr>
          <p:nvPr>
            <p:ph type="title"/>
          </p:nvPr>
        </p:nvSpPr>
        <p:spPr/>
        <p:txBody>
          <a:bodyPr/>
          <a:lstStyle/>
          <a:p>
            <a:pPr eaLnBrk="1" hangingPunct="1"/>
            <a:r>
              <a:rPr lang="en-US"/>
              <a:t>Function Overloading (cont'd.)</a:t>
            </a:r>
          </a:p>
        </p:txBody>
      </p:sp>
      <p:sp>
        <p:nvSpPr>
          <p:cNvPr id="46083" name="Rectangle 12"/>
          <p:cNvSpPr>
            <a:spLocks noGrp="1" noChangeArrowheads="1"/>
          </p:cNvSpPr>
          <p:nvPr>
            <p:ph idx="1"/>
          </p:nvPr>
        </p:nvSpPr>
        <p:spPr/>
        <p:txBody>
          <a:bodyPr/>
          <a:lstStyle/>
          <a:p>
            <a:pPr eaLnBrk="1" hangingPunct="1"/>
            <a:r>
              <a:rPr lang="en-US"/>
              <a:t>The following functions all have different formal parameter lists:</a:t>
            </a:r>
          </a:p>
          <a:p>
            <a:pPr eaLnBrk="1" hangingPunct="1"/>
            <a:endParaRPr lang="en-US"/>
          </a:p>
          <a:p>
            <a:pPr eaLnBrk="1" hangingPunct="1"/>
            <a:endParaRPr lang="en-US"/>
          </a:p>
          <a:p>
            <a:pPr eaLnBrk="1" hangingPunct="1"/>
            <a:endParaRPr lang="en-US"/>
          </a:p>
          <a:p>
            <a:pPr eaLnBrk="1" hangingPunct="1">
              <a:spcBef>
                <a:spcPct val="50000"/>
              </a:spcBef>
            </a:pPr>
            <a:r>
              <a:rPr lang="en-US"/>
              <a:t>The following functions have the same formal parameter list:</a:t>
            </a:r>
          </a:p>
          <a:p>
            <a:pPr eaLnBrk="1" hangingPunct="1"/>
            <a:endParaRPr lang="en-US"/>
          </a:p>
        </p:txBody>
      </p:sp>
      <p:sp>
        <p:nvSpPr>
          <p:cNvPr id="46084"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39939" name="Slide Number Placeholder 5"/>
          <p:cNvSpPr>
            <a:spLocks noGrp="1"/>
          </p:cNvSpPr>
          <p:nvPr>
            <p:ph type="sldNum" sz="quarter" idx="12"/>
          </p:nvPr>
        </p:nvSpPr>
        <p:spPr/>
        <p:txBody>
          <a:bodyPr/>
          <a:lstStyle/>
          <a:p>
            <a:pPr>
              <a:defRPr/>
            </a:pPr>
            <a:fld id="{06430419-629F-46BF-80FF-A40C951C8CD2}" type="slidenum">
              <a:rPr lang="en-US"/>
              <a:pPr>
                <a:defRPr/>
              </a:pPr>
              <a:t>47</a:t>
            </a:fld>
            <a:endParaRPr lang="en-US"/>
          </a:p>
        </p:txBody>
      </p:sp>
      <p:pic>
        <p:nvPicPr>
          <p:cNvPr id="46086" name="Picture 9"/>
          <p:cNvPicPr>
            <a:picLocks noChangeAspect="1" noChangeArrowheads="1"/>
          </p:cNvPicPr>
          <p:nvPr/>
        </p:nvPicPr>
        <p:blipFill>
          <a:blip r:embed="rId2" cstate="print"/>
          <a:srcRect/>
          <a:stretch>
            <a:fillRect/>
          </a:stretch>
        </p:blipFill>
        <p:spPr bwMode="auto">
          <a:xfrm>
            <a:off x="1350963" y="2965450"/>
            <a:ext cx="6307137" cy="1289050"/>
          </a:xfrm>
          <a:prstGeom prst="rect">
            <a:avLst/>
          </a:prstGeom>
          <a:noFill/>
          <a:ln w="9525">
            <a:noFill/>
            <a:miter lim="800000"/>
            <a:headEnd/>
            <a:tailEnd/>
          </a:ln>
        </p:spPr>
      </p:pic>
      <p:pic>
        <p:nvPicPr>
          <p:cNvPr id="46087" name="Picture 10"/>
          <p:cNvPicPr>
            <a:picLocks noChangeAspect="1" noChangeArrowheads="1"/>
          </p:cNvPicPr>
          <p:nvPr/>
        </p:nvPicPr>
        <p:blipFill>
          <a:blip r:embed="rId3" cstate="print"/>
          <a:srcRect/>
          <a:stretch>
            <a:fillRect/>
          </a:stretch>
        </p:blipFill>
        <p:spPr bwMode="auto">
          <a:xfrm>
            <a:off x="1358900" y="5659438"/>
            <a:ext cx="7092950" cy="512762"/>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6"/>
          <p:cNvSpPr>
            <a:spLocks noGrp="1" noChangeArrowheads="1"/>
          </p:cNvSpPr>
          <p:nvPr>
            <p:ph type="title"/>
          </p:nvPr>
        </p:nvSpPr>
        <p:spPr/>
        <p:txBody>
          <a:bodyPr/>
          <a:lstStyle/>
          <a:p>
            <a:pPr eaLnBrk="1" hangingPunct="1"/>
            <a:r>
              <a:rPr lang="en-US"/>
              <a:t>Function Overloading (cont'd.)</a:t>
            </a:r>
          </a:p>
        </p:txBody>
      </p:sp>
      <p:sp>
        <p:nvSpPr>
          <p:cNvPr id="40965" name="Rectangle 7"/>
          <p:cNvSpPr>
            <a:spLocks noGrp="1" noChangeArrowheads="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u="sng" dirty="0"/>
              <a:t>Function overloading</a:t>
            </a:r>
            <a:r>
              <a:rPr lang="en-US" dirty="0"/>
              <a:t>: creating several functions with the same name </a:t>
            </a:r>
          </a:p>
          <a:p>
            <a:pPr eaLnBrk="1" fontAlgn="auto" hangingPunct="1">
              <a:spcAft>
                <a:spcPts val="0"/>
              </a:spcAft>
              <a:buFont typeface="Arial" pitchFamily="34" charset="0"/>
              <a:buChar char="•"/>
              <a:defRPr/>
            </a:pPr>
            <a:r>
              <a:rPr lang="en-US" dirty="0"/>
              <a:t>The signature of a function consists of the function name and its formal parameter list</a:t>
            </a:r>
          </a:p>
          <a:p>
            <a:pPr eaLnBrk="1" fontAlgn="auto" hangingPunct="1">
              <a:spcAft>
                <a:spcPts val="0"/>
              </a:spcAft>
              <a:buFont typeface="Arial" pitchFamily="34" charset="0"/>
              <a:buChar char="•"/>
              <a:defRPr/>
            </a:pPr>
            <a:r>
              <a:rPr lang="en-US" dirty="0"/>
              <a:t>Two functions have different signatures if they have either different names or different formal parameter lists</a:t>
            </a:r>
          </a:p>
          <a:p>
            <a:pPr eaLnBrk="1" fontAlgn="auto" hangingPunct="1">
              <a:spcAft>
                <a:spcPts val="0"/>
              </a:spcAft>
              <a:buFont typeface="Arial" pitchFamily="34" charset="0"/>
              <a:buChar char="•"/>
              <a:defRPr/>
            </a:pPr>
            <a:r>
              <a:rPr lang="en-US" dirty="0"/>
              <a:t>Note that the signature of a function does not include the return type of the function</a:t>
            </a:r>
          </a:p>
        </p:txBody>
      </p:sp>
      <p:sp>
        <p:nvSpPr>
          <p:cNvPr id="47108"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40963" name="Slide Number Placeholder 5"/>
          <p:cNvSpPr>
            <a:spLocks noGrp="1"/>
          </p:cNvSpPr>
          <p:nvPr>
            <p:ph type="sldNum" sz="quarter" idx="12"/>
          </p:nvPr>
        </p:nvSpPr>
        <p:spPr/>
        <p:txBody>
          <a:bodyPr/>
          <a:lstStyle/>
          <a:p>
            <a:pPr>
              <a:defRPr/>
            </a:pPr>
            <a:fld id="{E538E178-113F-4C4B-A328-2453B9711960}" type="slidenum">
              <a:rPr lang="en-US"/>
              <a:pPr>
                <a:defRPr/>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t>Function Overloading (cont'd.)</a:t>
            </a:r>
          </a:p>
        </p:txBody>
      </p:sp>
      <p:sp>
        <p:nvSpPr>
          <p:cNvPr id="48131" name="Rectangle 3"/>
          <p:cNvSpPr>
            <a:spLocks noGrp="1" noChangeArrowheads="1"/>
          </p:cNvSpPr>
          <p:nvPr>
            <p:ph idx="1"/>
          </p:nvPr>
        </p:nvSpPr>
        <p:spPr/>
        <p:txBody>
          <a:bodyPr/>
          <a:lstStyle/>
          <a:p>
            <a:pPr eaLnBrk="1" hangingPunct="1"/>
            <a:r>
              <a:rPr lang="en-US"/>
              <a:t>Correct function overloading:</a:t>
            </a:r>
          </a:p>
          <a:p>
            <a:pPr eaLnBrk="1" hangingPunct="1"/>
            <a:endParaRPr lang="en-US"/>
          </a:p>
          <a:p>
            <a:pPr eaLnBrk="1" hangingPunct="1"/>
            <a:endParaRPr lang="en-US"/>
          </a:p>
          <a:p>
            <a:pPr eaLnBrk="1" hangingPunct="1"/>
            <a:endParaRPr lang="en-US"/>
          </a:p>
          <a:p>
            <a:pPr eaLnBrk="1" hangingPunct="1"/>
            <a:r>
              <a:rPr lang="en-US"/>
              <a:t>Syntax error:</a:t>
            </a:r>
          </a:p>
        </p:txBody>
      </p:sp>
      <p:sp>
        <p:nvSpPr>
          <p:cNvPr id="48132"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41987" name="Slide Number Placeholder 5"/>
          <p:cNvSpPr>
            <a:spLocks noGrp="1"/>
          </p:cNvSpPr>
          <p:nvPr>
            <p:ph type="sldNum" sz="quarter" idx="12"/>
          </p:nvPr>
        </p:nvSpPr>
        <p:spPr/>
        <p:txBody>
          <a:bodyPr/>
          <a:lstStyle/>
          <a:p>
            <a:pPr>
              <a:defRPr/>
            </a:pPr>
            <a:fld id="{99E3256B-3F27-463C-905D-51AE7D55BF17}" type="slidenum">
              <a:rPr lang="en-US"/>
              <a:pPr>
                <a:defRPr/>
              </a:pPr>
              <a:t>49</a:t>
            </a:fld>
            <a:endParaRPr lang="en-US"/>
          </a:p>
        </p:txBody>
      </p:sp>
      <p:pic>
        <p:nvPicPr>
          <p:cNvPr id="48134" name="Picture 8"/>
          <p:cNvPicPr>
            <a:picLocks noChangeAspect="1" noChangeArrowheads="1"/>
          </p:cNvPicPr>
          <p:nvPr/>
        </p:nvPicPr>
        <p:blipFill>
          <a:blip r:embed="rId2" cstate="print"/>
          <a:srcRect/>
          <a:stretch>
            <a:fillRect/>
          </a:stretch>
        </p:blipFill>
        <p:spPr bwMode="auto">
          <a:xfrm>
            <a:off x="1295400" y="2362200"/>
            <a:ext cx="6086475" cy="1200150"/>
          </a:xfrm>
          <a:prstGeom prst="rect">
            <a:avLst/>
          </a:prstGeom>
          <a:noFill/>
          <a:ln w="9525">
            <a:noFill/>
            <a:miter lim="800000"/>
            <a:headEnd/>
            <a:tailEnd/>
          </a:ln>
        </p:spPr>
      </p:pic>
      <p:pic>
        <p:nvPicPr>
          <p:cNvPr id="48135" name="Picture 9"/>
          <p:cNvPicPr>
            <a:picLocks noChangeAspect="1" noChangeArrowheads="1"/>
          </p:cNvPicPr>
          <p:nvPr/>
        </p:nvPicPr>
        <p:blipFill>
          <a:blip r:embed="rId3" cstate="print"/>
          <a:srcRect/>
          <a:stretch>
            <a:fillRect/>
          </a:stretch>
        </p:blipFill>
        <p:spPr bwMode="auto">
          <a:xfrm>
            <a:off x="1295400" y="4419600"/>
            <a:ext cx="4800600" cy="6858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t>Function Overloading (cont'd.)</a:t>
            </a:r>
            <a:endParaRPr lang="en-CA"/>
          </a:p>
        </p:txBody>
      </p:sp>
      <p:sp>
        <p:nvSpPr>
          <p:cNvPr id="49155" name="Content Placeholder 2"/>
          <p:cNvSpPr>
            <a:spLocks noGrp="1"/>
          </p:cNvSpPr>
          <p:nvPr>
            <p:ph idx="1"/>
          </p:nvPr>
        </p:nvSpPr>
        <p:spPr>
          <a:xfrm>
            <a:off x="990600" y="1600200"/>
            <a:ext cx="7696200" cy="4525963"/>
          </a:xfrm>
        </p:spPr>
        <p:txBody>
          <a:bodyPr/>
          <a:lstStyle/>
          <a:p>
            <a:pPr>
              <a:buNone/>
            </a:pPr>
            <a:r>
              <a:rPr lang="en-CA" sz="1400" b="1" dirty="0">
                <a:solidFill>
                  <a:srgbClr val="FF0000"/>
                </a:solidFill>
              </a:rPr>
              <a:t>// Overloading Function LARGER</a:t>
            </a:r>
          </a:p>
          <a:p>
            <a:pPr>
              <a:buNone/>
            </a:pPr>
            <a:endParaRPr lang="en-CA" sz="1400" dirty="0"/>
          </a:p>
          <a:p>
            <a:pPr>
              <a:buNone/>
            </a:pPr>
            <a:r>
              <a:rPr lang="en-CA" sz="1400" dirty="0"/>
              <a:t>#include &lt;</a:t>
            </a:r>
            <a:r>
              <a:rPr lang="en-CA" sz="1400" dirty="0" err="1"/>
              <a:t>iostream</a:t>
            </a:r>
            <a:r>
              <a:rPr lang="en-CA" sz="1400" dirty="0"/>
              <a:t>&gt;</a:t>
            </a:r>
          </a:p>
          <a:p>
            <a:pPr>
              <a:buNone/>
            </a:pPr>
            <a:r>
              <a:rPr lang="en-CA" sz="1400" dirty="0"/>
              <a:t>using namespace std;</a:t>
            </a:r>
          </a:p>
          <a:p>
            <a:pPr>
              <a:buNone/>
            </a:pPr>
            <a:r>
              <a:rPr lang="en-CA" sz="1400" dirty="0"/>
              <a:t> </a:t>
            </a:r>
          </a:p>
          <a:p>
            <a:pPr>
              <a:buNone/>
            </a:pPr>
            <a:r>
              <a:rPr lang="en-CA" sz="1400" dirty="0"/>
              <a:t>// Function arguments are of different data type</a:t>
            </a:r>
          </a:p>
          <a:p>
            <a:pPr>
              <a:buNone/>
            </a:pPr>
            <a:r>
              <a:rPr lang="en-CA" sz="1400" dirty="0" err="1"/>
              <a:t>int</a:t>
            </a:r>
            <a:r>
              <a:rPr lang="en-CA" sz="1400" dirty="0"/>
              <a:t> larger(</a:t>
            </a:r>
            <a:r>
              <a:rPr lang="en-CA" sz="1400" dirty="0" err="1"/>
              <a:t>int</a:t>
            </a:r>
            <a:r>
              <a:rPr lang="en-CA" sz="1400" dirty="0"/>
              <a:t> x, </a:t>
            </a:r>
            <a:r>
              <a:rPr lang="en-CA" sz="1400" dirty="0" err="1"/>
              <a:t>int</a:t>
            </a:r>
            <a:r>
              <a:rPr lang="en-CA" sz="1400" dirty="0"/>
              <a:t> y);</a:t>
            </a:r>
          </a:p>
          <a:p>
            <a:pPr>
              <a:buNone/>
            </a:pPr>
            <a:r>
              <a:rPr lang="en-CA" sz="1400" dirty="0"/>
              <a:t>char larger(char first, char second);</a:t>
            </a:r>
          </a:p>
          <a:p>
            <a:pPr>
              <a:buNone/>
            </a:pPr>
            <a:r>
              <a:rPr lang="en-CA" sz="1400" dirty="0"/>
              <a:t> </a:t>
            </a:r>
          </a:p>
          <a:p>
            <a:pPr>
              <a:buNone/>
            </a:pPr>
            <a:r>
              <a:rPr lang="en-CA" sz="1400" dirty="0" err="1"/>
              <a:t>int</a:t>
            </a:r>
            <a:r>
              <a:rPr lang="en-CA" sz="1400" dirty="0"/>
              <a:t> main()</a:t>
            </a:r>
          </a:p>
          <a:p>
            <a:pPr>
              <a:buNone/>
            </a:pPr>
            <a:r>
              <a:rPr lang="en-CA" sz="1400" dirty="0"/>
              <a:t>{</a:t>
            </a:r>
          </a:p>
          <a:p>
            <a:pPr>
              <a:buNone/>
            </a:pPr>
            <a:r>
              <a:rPr lang="en-CA" sz="1400" dirty="0"/>
              <a:t>   </a:t>
            </a:r>
            <a:r>
              <a:rPr lang="en-CA" sz="1400" dirty="0" err="1"/>
              <a:t>int</a:t>
            </a:r>
            <a:r>
              <a:rPr lang="en-CA" sz="1400" dirty="0"/>
              <a:t> a, b;</a:t>
            </a:r>
          </a:p>
          <a:p>
            <a:pPr>
              <a:buNone/>
            </a:pPr>
            <a:r>
              <a:rPr lang="en-CA" sz="1400" dirty="0"/>
              <a:t>   char c, d;</a:t>
            </a:r>
          </a:p>
          <a:p>
            <a:pPr>
              <a:buNone/>
            </a:pPr>
            <a:r>
              <a:rPr lang="en-CA" sz="1400" dirty="0"/>
              <a:t>    </a:t>
            </a:r>
          </a:p>
          <a:p>
            <a:pPr>
              <a:buNone/>
            </a:pPr>
            <a:r>
              <a:rPr lang="en-CA" sz="1400" dirty="0"/>
              <a:t>   </a:t>
            </a:r>
            <a:r>
              <a:rPr lang="en-CA" sz="1400" dirty="0" err="1"/>
              <a:t>cout</a:t>
            </a:r>
            <a:r>
              <a:rPr lang="en-CA" sz="1400" dirty="0"/>
              <a:t> &lt;&lt; "Enter two integers\n";</a:t>
            </a:r>
          </a:p>
          <a:p>
            <a:pPr>
              <a:buNone/>
            </a:pPr>
            <a:r>
              <a:rPr lang="en-CA" sz="1400" dirty="0"/>
              <a:t>   </a:t>
            </a:r>
            <a:r>
              <a:rPr lang="en-CA" sz="1400" dirty="0" err="1"/>
              <a:t>cin</a:t>
            </a:r>
            <a:r>
              <a:rPr lang="en-CA" sz="1400" dirty="0"/>
              <a:t> &gt;&gt; a &gt;&gt; b;</a:t>
            </a:r>
          </a:p>
          <a:p>
            <a:pPr>
              <a:buNone/>
            </a:pPr>
            <a:r>
              <a:rPr lang="en-CA" sz="1400" dirty="0"/>
              <a:t>  </a:t>
            </a:r>
            <a:endParaRPr lang="en-CA" dirty="0"/>
          </a:p>
        </p:txBody>
      </p:sp>
      <p:sp>
        <p:nvSpPr>
          <p:cNvPr id="4" name="Footer Placeholder 3"/>
          <p:cNvSpPr>
            <a:spLocks noGrp="1"/>
          </p:cNvSpPr>
          <p:nvPr>
            <p:ph type="ftr" sz="quarter" idx="11"/>
          </p:nvPr>
        </p:nvSpPr>
        <p:spPr/>
        <p:txBody>
          <a:bodyPr/>
          <a:lstStyle/>
          <a:p>
            <a:pPr>
              <a:defRPr/>
            </a:pPr>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A8D29AE3-E8D9-43C7-AE85-DE51105E6635}" type="slidenum">
              <a:rPr lang="en-US" smtClean="0"/>
              <a:pPr>
                <a:defRPr/>
              </a:pPr>
              <a:t>50</a:t>
            </a:fld>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457200"/>
            <a:ext cx="7239000" cy="5791200"/>
          </a:xfrm>
        </p:spPr>
        <p:txBody>
          <a:bodyPr/>
          <a:lstStyle/>
          <a:p>
            <a:endParaRPr lang="en-CA" sz="1400" dirty="0"/>
          </a:p>
          <a:p>
            <a:pPr>
              <a:buNone/>
            </a:pPr>
            <a:r>
              <a:rPr lang="en-CA" sz="1400" dirty="0"/>
              <a:t>   </a:t>
            </a:r>
            <a:r>
              <a:rPr lang="en-CA" sz="1400" dirty="0" err="1"/>
              <a:t>cout</a:t>
            </a:r>
            <a:r>
              <a:rPr lang="en-CA" sz="1400" dirty="0"/>
              <a:t> &lt;&lt; "The </a:t>
            </a:r>
            <a:r>
              <a:rPr lang="en-CA" sz="1400" dirty="0" err="1"/>
              <a:t>lerger</a:t>
            </a:r>
            <a:r>
              <a:rPr lang="en-CA" sz="1400" dirty="0"/>
              <a:t> number is: " &lt;&lt; larger(</a:t>
            </a:r>
            <a:r>
              <a:rPr lang="en-CA" sz="1400" dirty="0" err="1"/>
              <a:t>a,b</a:t>
            </a:r>
            <a:r>
              <a:rPr lang="en-CA" sz="1400" dirty="0"/>
              <a:t>) &lt;&lt; </a:t>
            </a:r>
            <a:r>
              <a:rPr lang="en-CA" sz="1400" dirty="0" err="1"/>
              <a:t>endl</a:t>
            </a:r>
            <a:r>
              <a:rPr lang="en-CA" sz="1400" dirty="0"/>
              <a:t>&lt;&lt;</a:t>
            </a:r>
            <a:r>
              <a:rPr lang="en-CA" sz="1400" dirty="0" err="1"/>
              <a:t>endl</a:t>
            </a:r>
            <a:r>
              <a:rPr lang="en-CA" sz="1400" dirty="0"/>
              <a:t>;</a:t>
            </a:r>
          </a:p>
          <a:p>
            <a:pPr>
              <a:buNone/>
            </a:pPr>
            <a:r>
              <a:rPr lang="en-CA" sz="1400" dirty="0"/>
              <a:t> </a:t>
            </a:r>
          </a:p>
          <a:p>
            <a:pPr>
              <a:buNone/>
            </a:pPr>
            <a:r>
              <a:rPr lang="en-CA" sz="1400" dirty="0"/>
              <a:t>   </a:t>
            </a:r>
            <a:r>
              <a:rPr lang="en-CA" sz="1400" dirty="0" err="1"/>
              <a:t>cout</a:t>
            </a:r>
            <a:r>
              <a:rPr lang="en-CA" sz="1400" dirty="0"/>
              <a:t> &lt;&lt; "Enter two characters\n";</a:t>
            </a:r>
          </a:p>
          <a:p>
            <a:pPr>
              <a:buNone/>
            </a:pPr>
            <a:r>
              <a:rPr lang="en-CA" sz="1400" dirty="0"/>
              <a:t>   </a:t>
            </a:r>
            <a:r>
              <a:rPr lang="en-CA" sz="1400" dirty="0" err="1"/>
              <a:t>cin</a:t>
            </a:r>
            <a:r>
              <a:rPr lang="en-CA" sz="1400" dirty="0"/>
              <a:t> &gt;&gt; c &gt;&gt; d;</a:t>
            </a:r>
          </a:p>
          <a:p>
            <a:pPr>
              <a:buNone/>
            </a:pPr>
            <a:r>
              <a:rPr lang="en-CA" sz="1400" dirty="0"/>
              <a:t> </a:t>
            </a:r>
          </a:p>
          <a:p>
            <a:pPr>
              <a:buNone/>
            </a:pPr>
            <a:r>
              <a:rPr lang="en-CA" sz="1400" dirty="0"/>
              <a:t>   </a:t>
            </a:r>
            <a:r>
              <a:rPr lang="en-CA" sz="1400" dirty="0" err="1"/>
              <a:t>cout</a:t>
            </a:r>
            <a:r>
              <a:rPr lang="en-CA" sz="1400" dirty="0"/>
              <a:t> &lt;&lt; "The </a:t>
            </a:r>
            <a:r>
              <a:rPr lang="en-CA" sz="1400" dirty="0" err="1"/>
              <a:t>lerger</a:t>
            </a:r>
            <a:r>
              <a:rPr lang="en-CA" sz="1400" dirty="0"/>
              <a:t> character is: " &lt;&lt; larger(</a:t>
            </a:r>
            <a:r>
              <a:rPr lang="en-CA" sz="1400" dirty="0" err="1"/>
              <a:t>c,d</a:t>
            </a:r>
            <a:r>
              <a:rPr lang="en-CA" sz="1400" dirty="0"/>
              <a:t>) &lt;&lt; </a:t>
            </a:r>
            <a:r>
              <a:rPr lang="en-CA" sz="1400" dirty="0" err="1"/>
              <a:t>endl</a:t>
            </a:r>
            <a:r>
              <a:rPr lang="en-CA" sz="1400" dirty="0"/>
              <a:t>&lt;&lt;</a:t>
            </a:r>
            <a:r>
              <a:rPr lang="en-CA" sz="1400" dirty="0" err="1"/>
              <a:t>endl</a:t>
            </a:r>
            <a:r>
              <a:rPr lang="en-CA" sz="1400" dirty="0"/>
              <a:t>;</a:t>
            </a:r>
          </a:p>
          <a:p>
            <a:pPr>
              <a:buNone/>
            </a:pPr>
            <a:r>
              <a:rPr lang="en-CA" sz="1400" dirty="0"/>
              <a:t>}</a:t>
            </a:r>
          </a:p>
          <a:p>
            <a:pPr>
              <a:buNone/>
            </a:pPr>
            <a:r>
              <a:rPr lang="en-CA" sz="1400" dirty="0"/>
              <a:t> </a:t>
            </a:r>
          </a:p>
          <a:p>
            <a:pPr>
              <a:buNone/>
            </a:pPr>
            <a:r>
              <a:rPr lang="en-CA" sz="1400" dirty="0" err="1"/>
              <a:t>int</a:t>
            </a:r>
            <a:r>
              <a:rPr lang="en-CA" sz="1400" dirty="0"/>
              <a:t> larger(</a:t>
            </a:r>
            <a:r>
              <a:rPr lang="en-CA" sz="1400" dirty="0" err="1"/>
              <a:t>int</a:t>
            </a:r>
            <a:r>
              <a:rPr lang="en-CA" sz="1400" dirty="0"/>
              <a:t> x, </a:t>
            </a:r>
            <a:r>
              <a:rPr lang="en-CA" sz="1400" dirty="0" err="1"/>
              <a:t>int</a:t>
            </a:r>
            <a:r>
              <a:rPr lang="en-CA" sz="1400" dirty="0"/>
              <a:t> y)</a:t>
            </a:r>
          </a:p>
          <a:p>
            <a:pPr>
              <a:buNone/>
            </a:pPr>
            <a:r>
              <a:rPr lang="en-CA" sz="1400" dirty="0"/>
              <a:t>{</a:t>
            </a:r>
          </a:p>
          <a:p>
            <a:pPr>
              <a:buNone/>
            </a:pPr>
            <a:r>
              <a:rPr lang="en-CA" sz="1400" dirty="0"/>
              <a:t>   if(x&gt;y)</a:t>
            </a:r>
          </a:p>
          <a:p>
            <a:pPr>
              <a:buNone/>
            </a:pPr>
            <a:r>
              <a:rPr lang="en-CA" sz="1400" dirty="0"/>
              <a:t>	 return x;</a:t>
            </a:r>
          </a:p>
          <a:p>
            <a:pPr>
              <a:buNone/>
            </a:pPr>
            <a:r>
              <a:rPr lang="en-CA" sz="1400" dirty="0"/>
              <a:t>   return y;</a:t>
            </a:r>
          </a:p>
          <a:p>
            <a:pPr>
              <a:buNone/>
            </a:pPr>
            <a:r>
              <a:rPr lang="en-CA" sz="1400" dirty="0"/>
              <a:t>}</a:t>
            </a:r>
          </a:p>
          <a:p>
            <a:pPr>
              <a:buNone/>
            </a:pPr>
            <a:endParaRPr lang="en-CA" sz="1400" dirty="0"/>
          </a:p>
          <a:p>
            <a:pPr>
              <a:buNone/>
            </a:pPr>
            <a:r>
              <a:rPr lang="en-CA" sz="1400" dirty="0"/>
              <a:t>char larger(char x, char y)</a:t>
            </a:r>
          </a:p>
          <a:p>
            <a:pPr>
              <a:buNone/>
            </a:pPr>
            <a:r>
              <a:rPr lang="en-CA" sz="1400" dirty="0"/>
              <a:t>{</a:t>
            </a:r>
          </a:p>
          <a:p>
            <a:pPr>
              <a:buNone/>
            </a:pPr>
            <a:r>
              <a:rPr lang="en-CA" sz="1400" dirty="0"/>
              <a:t>   if(x&gt;y)</a:t>
            </a:r>
          </a:p>
          <a:p>
            <a:pPr>
              <a:buNone/>
            </a:pPr>
            <a:r>
              <a:rPr lang="en-CA" sz="1400" dirty="0"/>
              <a:t>	 return x;</a:t>
            </a:r>
          </a:p>
          <a:p>
            <a:pPr>
              <a:buNone/>
            </a:pPr>
            <a:r>
              <a:rPr lang="en-CA" sz="1400" dirty="0"/>
              <a:t>   return y;</a:t>
            </a:r>
          </a:p>
          <a:p>
            <a:pPr>
              <a:buNone/>
            </a:pPr>
            <a:r>
              <a:rPr lang="en-CA" sz="1400" dirty="0"/>
              <a:t>}</a:t>
            </a:r>
          </a:p>
          <a:p>
            <a:pPr>
              <a:buNone/>
            </a:pPr>
            <a:endParaRPr lang="en-CA" sz="2800" dirty="0"/>
          </a:p>
        </p:txBody>
      </p:sp>
      <p:sp>
        <p:nvSpPr>
          <p:cNvPr id="4" name="Footer Placeholder 3"/>
          <p:cNvSpPr>
            <a:spLocks noGrp="1"/>
          </p:cNvSpPr>
          <p:nvPr>
            <p:ph type="ftr" sz="quarter" idx="11"/>
          </p:nvPr>
        </p:nvSpPr>
        <p:spPr/>
        <p:txBody>
          <a:bodyPr/>
          <a:lstStyle/>
          <a:p>
            <a:pPr>
              <a:defRPr/>
            </a:pPr>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CB549782-E993-4678-AD50-464F77BA5BFB}" type="slidenum">
              <a:rPr lang="en-US" smtClean="0"/>
              <a:pPr>
                <a:defRPr/>
              </a:pPr>
              <a:t>51</a:t>
            </a:fld>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p:txBody>
          <a:bodyPr rtlCol="0">
            <a:normAutofit fontScale="90000"/>
          </a:bodyPr>
          <a:lstStyle/>
          <a:p>
            <a:pPr eaLnBrk="1" fontAlgn="auto" hangingPunct="1">
              <a:spcAft>
                <a:spcPts val="0"/>
              </a:spcAft>
              <a:defRPr/>
            </a:pPr>
            <a:r>
              <a:rPr lang="en-US" dirty="0"/>
              <a:t>Programming Example: Classify Numbers</a:t>
            </a:r>
          </a:p>
        </p:txBody>
      </p:sp>
      <p:sp>
        <p:nvSpPr>
          <p:cNvPr id="47109" name="Rectangle 5"/>
          <p:cNvSpPr>
            <a:spLocks noGrp="1" noChangeArrowheads="1"/>
          </p:cNvSpPr>
          <p:nvPr>
            <p:ph idx="1"/>
          </p:nvPr>
        </p:nvSpPr>
        <p:spPr>
          <a:xfrm>
            <a:off x="914400" y="1828800"/>
            <a:ext cx="7772400" cy="4572000"/>
          </a:xfrm>
        </p:spPr>
        <p:txBody>
          <a:bodyPr rtlCol="0">
            <a:normAutofit fontScale="92500" lnSpcReduction="20000"/>
          </a:bodyPr>
          <a:lstStyle/>
          <a:p>
            <a:pPr eaLnBrk="1" fontAlgn="auto" hangingPunct="1">
              <a:spcAft>
                <a:spcPts val="0"/>
              </a:spcAft>
              <a:buFont typeface="Arial" pitchFamily="34" charset="0"/>
              <a:buChar char="•"/>
              <a:defRPr/>
            </a:pPr>
            <a:r>
              <a:rPr lang="en-US" dirty="0"/>
              <a:t>In this example, we use functions to rewrite the program that determines the number of odds and evens from a given list of integers</a:t>
            </a:r>
          </a:p>
          <a:p>
            <a:pPr eaLnBrk="1" fontAlgn="auto" hangingPunct="1">
              <a:spcAft>
                <a:spcPts val="0"/>
              </a:spcAft>
              <a:buFont typeface="Arial" pitchFamily="34" charset="0"/>
              <a:buChar char="•"/>
              <a:defRPr/>
            </a:pPr>
            <a:r>
              <a:rPr lang="en-US" dirty="0"/>
              <a:t>Main algorithm remains the same:</a:t>
            </a:r>
          </a:p>
          <a:p>
            <a:pPr lvl="1" eaLnBrk="1" fontAlgn="auto" hangingPunct="1">
              <a:spcAft>
                <a:spcPts val="0"/>
              </a:spcAft>
              <a:buFont typeface="Arial" pitchFamily="34" charset="0"/>
              <a:buChar char="–"/>
              <a:defRPr/>
            </a:pPr>
            <a:r>
              <a:rPr lang="en-US" dirty="0"/>
              <a:t>Initialize variables, </a:t>
            </a:r>
            <a:r>
              <a:rPr lang="en-US" dirty="0">
                <a:latin typeface="Courier New" pitchFamily="49" charset="0"/>
                <a:cs typeface="Courier New" pitchFamily="49" charset="0"/>
              </a:rPr>
              <a:t>zeros</a:t>
            </a:r>
            <a:r>
              <a:rPr lang="en-US" dirty="0"/>
              <a:t>, </a:t>
            </a:r>
            <a:r>
              <a:rPr lang="en-US" dirty="0">
                <a:latin typeface="Courier New" pitchFamily="49" charset="0"/>
                <a:cs typeface="Courier New" pitchFamily="49" charset="0"/>
              </a:rPr>
              <a:t>odds</a:t>
            </a:r>
            <a:r>
              <a:rPr lang="en-US" dirty="0"/>
              <a:t>, </a:t>
            </a:r>
            <a:r>
              <a:rPr lang="en-US" dirty="0">
                <a:latin typeface="Courier New" pitchFamily="49" charset="0"/>
                <a:cs typeface="Courier New" pitchFamily="49" charset="0"/>
              </a:rPr>
              <a:t>evens</a:t>
            </a:r>
            <a:r>
              <a:rPr lang="en-US" dirty="0">
                <a:cs typeface="Courier New" pitchFamily="49" charset="0"/>
              </a:rPr>
              <a:t> </a:t>
            </a:r>
            <a:r>
              <a:rPr lang="en-US" dirty="0"/>
              <a:t>to </a:t>
            </a:r>
            <a:r>
              <a:rPr lang="en-US" dirty="0">
                <a:latin typeface="Courier New" pitchFamily="49" charset="0"/>
                <a:cs typeface="Courier New" pitchFamily="49" charset="0"/>
              </a:rPr>
              <a:t>0</a:t>
            </a:r>
          </a:p>
          <a:p>
            <a:pPr lvl="1" eaLnBrk="1" fontAlgn="auto" hangingPunct="1">
              <a:spcAft>
                <a:spcPts val="0"/>
              </a:spcAft>
              <a:buFont typeface="Arial" pitchFamily="34" charset="0"/>
              <a:buChar char="–"/>
              <a:defRPr/>
            </a:pPr>
            <a:r>
              <a:rPr lang="en-US" dirty="0"/>
              <a:t>Read a number</a:t>
            </a:r>
          </a:p>
          <a:p>
            <a:pPr lvl="1" eaLnBrk="1" fontAlgn="auto" hangingPunct="1">
              <a:spcAft>
                <a:spcPts val="0"/>
              </a:spcAft>
              <a:buFont typeface="Arial" pitchFamily="34" charset="0"/>
              <a:buChar char="–"/>
              <a:defRPr/>
            </a:pPr>
            <a:r>
              <a:rPr lang="en-US" dirty="0"/>
              <a:t>If number is even, increment the even count</a:t>
            </a:r>
          </a:p>
          <a:p>
            <a:pPr lvl="2" eaLnBrk="1" fontAlgn="auto" hangingPunct="1">
              <a:spcAft>
                <a:spcPts val="0"/>
              </a:spcAft>
              <a:buFont typeface="Arial" pitchFamily="34" charset="0"/>
              <a:buChar char="•"/>
              <a:defRPr/>
            </a:pPr>
            <a:r>
              <a:rPr lang="en-US" sz="2500" dirty="0"/>
              <a:t>If number is also zero, increment the zero count; else increment the odd count</a:t>
            </a:r>
          </a:p>
          <a:p>
            <a:pPr lvl="1" eaLnBrk="1" fontAlgn="auto" hangingPunct="1">
              <a:spcAft>
                <a:spcPts val="0"/>
              </a:spcAft>
              <a:buFont typeface="Arial" pitchFamily="34" charset="0"/>
              <a:buChar char="–"/>
              <a:defRPr/>
            </a:pPr>
            <a:r>
              <a:rPr lang="en-US" dirty="0"/>
              <a:t>Repeat Steps 2-3 for each number in the list</a:t>
            </a:r>
          </a:p>
        </p:txBody>
      </p:sp>
      <p:sp>
        <p:nvSpPr>
          <p:cNvPr id="49156"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47107" name="Slide Number Placeholder 5"/>
          <p:cNvSpPr>
            <a:spLocks noGrp="1"/>
          </p:cNvSpPr>
          <p:nvPr>
            <p:ph type="sldNum" sz="quarter" idx="12"/>
          </p:nvPr>
        </p:nvSpPr>
        <p:spPr/>
        <p:txBody>
          <a:bodyPr/>
          <a:lstStyle/>
          <a:p>
            <a:pPr>
              <a:defRPr/>
            </a:pPr>
            <a:fld id="{DAB3B777-EC92-44E4-8D08-E2390AEC4CC1}" type="slidenum">
              <a:rPr lang="en-US"/>
              <a:pPr>
                <a:defRPr/>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a:t>Programming Example: Classify Numbers (cont'd.)</a:t>
            </a:r>
          </a:p>
        </p:txBody>
      </p:sp>
      <p:sp>
        <p:nvSpPr>
          <p:cNvPr id="51203" name="Rectangle 3"/>
          <p:cNvSpPr>
            <a:spLocks noGrp="1" noChangeArrowheads="1"/>
          </p:cNvSpPr>
          <p:nvPr>
            <p:ph idx="1"/>
          </p:nvPr>
        </p:nvSpPr>
        <p:spPr/>
        <p:txBody>
          <a:bodyPr/>
          <a:lstStyle/>
          <a:p>
            <a:pPr eaLnBrk="1" hangingPunct="1">
              <a:spcBef>
                <a:spcPct val="40000"/>
              </a:spcBef>
            </a:pPr>
            <a:r>
              <a:rPr lang="en-US"/>
              <a:t>The program functions include:</a:t>
            </a:r>
          </a:p>
          <a:p>
            <a:pPr lvl="1" eaLnBrk="1" hangingPunct="1">
              <a:spcBef>
                <a:spcPct val="40000"/>
              </a:spcBef>
            </a:pPr>
            <a:r>
              <a:rPr lang="en-US">
                <a:latin typeface="Courier New" pitchFamily="49" charset="0"/>
              </a:rPr>
              <a:t>initialize</a:t>
            </a:r>
            <a:r>
              <a:rPr lang="en-US"/>
              <a:t>: initialize the variables, such as </a:t>
            </a:r>
            <a:r>
              <a:rPr lang="en-US">
                <a:latin typeface="Courier New" pitchFamily="49" charset="0"/>
                <a:cs typeface="Courier New" pitchFamily="49" charset="0"/>
              </a:rPr>
              <a:t>zeros</a:t>
            </a:r>
            <a:r>
              <a:rPr lang="en-US"/>
              <a:t>, </a:t>
            </a:r>
            <a:r>
              <a:rPr lang="en-US">
                <a:latin typeface="Courier New" pitchFamily="49" charset="0"/>
                <a:cs typeface="Courier New" pitchFamily="49" charset="0"/>
              </a:rPr>
              <a:t>odds</a:t>
            </a:r>
            <a:r>
              <a:rPr lang="en-US"/>
              <a:t>, and </a:t>
            </a:r>
            <a:r>
              <a:rPr lang="en-US">
                <a:latin typeface="Courier New" pitchFamily="49" charset="0"/>
                <a:cs typeface="Courier New" pitchFamily="49" charset="0"/>
              </a:rPr>
              <a:t>evens</a:t>
            </a:r>
          </a:p>
          <a:p>
            <a:pPr lvl="1" eaLnBrk="1" hangingPunct="1">
              <a:spcBef>
                <a:spcPct val="40000"/>
              </a:spcBef>
            </a:pPr>
            <a:r>
              <a:rPr lang="en-US">
                <a:latin typeface="Courier New" pitchFamily="49" charset="0"/>
              </a:rPr>
              <a:t>getNumber</a:t>
            </a:r>
            <a:r>
              <a:rPr lang="en-US"/>
              <a:t>: get the number</a:t>
            </a:r>
          </a:p>
          <a:p>
            <a:pPr lvl="1" eaLnBrk="1" hangingPunct="1">
              <a:spcBef>
                <a:spcPct val="40000"/>
              </a:spcBef>
            </a:pPr>
            <a:r>
              <a:rPr lang="en-US">
                <a:latin typeface="Courier New" pitchFamily="49" charset="0"/>
              </a:rPr>
              <a:t>classifyNumber</a:t>
            </a:r>
            <a:r>
              <a:rPr lang="en-US"/>
              <a:t>: determine if number is odd or even (and whether it is also zero); this function also increments the appropriate count</a:t>
            </a:r>
          </a:p>
          <a:p>
            <a:pPr lvl="1" eaLnBrk="1" hangingPunct="1">
              <a:spcBef>
                <a:spcPct val="40000"/>
              </a:spcBef>
            </a:pPr>
            <a:r>
              <a:rPr lang="en-US">
                <a:latin typeface="Courier New" pitchFamily="49" charset="0"/>
              </a:rPr>
              <a:t>printResults</a:t>
            </a:r>
            <a:r>
              <a:rPr lang="en-US"/>
              <a:t>: print the results</a:t>
            </a:r>
          </a:p>
        </p:txBody>
      </p:sp>
      <p:sp>
        <p:nvSpPr>
          <p:cNvPr id="50180"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48131" name="Slide Number Placeholder 5"/>
          <p:cNvSpPr>
            <a:spLocks noGrp="1"/>
          </p:cNvSpPr>
          <p:nvPr>
            <p:ph type="sldNum" sz="quarter" idx="12"/>
          </p:nvPr>
        </p:nvSpPr>
        <p:spPr/>
        <p:txBody>
          <a:bodyPr/>
          <a:lstStyle/>
          <a:p>
            <a:pPr>
              <a:defRPr/>
            </a:pPr>
            <a:fld id="{F466A4ED-22FA-4340-BF45-0138C5FB71FC}" type="slidenum">
              <a:rPr lang="en-US"/>
              <a:pPr>
                <a:defRPr/>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Programming Example: Classify Numbers (cont'd.)</a:t>
            </a:r>
          </a:p>
        </p:txBody>
      </p:sp>
      <p:sp>
        <p:nvSpPr>
          <p:cNvPr id="51203"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2" name="Slide Number Placeholder 5"/>
          <p:cNvSpPr>
            <a:spLocks noGrp="1"/>
          </p:cNvSpPr>
          <p:nvPr>
            <p:ph type="sldNum" sz="quarter" idx="12"/>
          </p:nvPr>
        </p:nvSpPr>
        <p:spPr/>
        <p:txBody>
          <a:bodyPr/>
          <a:lstStyle/>
          <a:p>
            <a:pPr>
              <a:defRPr/>
            </a:pPr>
            <a:fld id="{4A3038CF-0EA8-4C5B-AA82-478F74F94048}" type="slidenum">
              <a:rPr lang="en-US"/>
              <a:pPr>
                <a:defRPr/>
              </a:pPr>
              <a:t>54</a:t>
            </a:fld>
            <a:endParaRPr lang="en-US"/>
          </a:p>
        </p:txBody>
      </p:sp>
      <p:pic>
        <p:nvPicPr>
          <p:cNvPr id="52229" name="Picture 11"/>
          <p:cNvPicPr>
            <a:picLocks noChangeAspect="1" noChangeArrowheads="1"/>
          </p:cNvPicPr>
          <p:nvPr/>
        </p:nvPicPr>
        <p:blipFill>
          <a:blip r:embed="rId2" cstate="print"/>
          <a:srcRect/>
          <a:stretch>
            <a:fillRect/>
          </a:stretch>
        </p:blipFill>
        <p:spPr bwMode="auto">
          <a:xfrm>
            <a:off x="1466850" y="1600200"/>
            <a:ext cx="6183313" cy="1143000"/>
          </a:xfrm>
          <a:prstGeom prst="rect">
            <a:avLst/>
          </a:prstGeom>
          <a:noFill/>
          <a:ln w="9525">
            <a:noFill/>
            <a:miter lim="800000"/>
            <a:headEnd/>
            <a:tailEnd/>
          </a:ln>
        </p:spPr>
      </p:pic>
      <p:pic>
        <p:nvPicPr>
          <p:cNvPr id="52230" name="Picture 12"/>
          <p:cNvPicPr>
            <a:picLocks noChangeAspect="1" noChangeArrowheads="1"/>
          </p:cNvPicPr>
          <p:nvPr/>
        </p:nvPicPr>
        <p:blipFill>
          <a:blip r:embed="rId3" cstate="print"/>
          <a:srcRect/>
          <a:stretch>
            <a:fillRect/>
          </a:stretch>
        </p:blipFill>
        <p:spPr bwMode="auto">
          <a:xfrm>
            <a:off x="1462088" y="2808288"/>
            <a:ext cx="2474912" cy="792162"/>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a:t>Programming Example: Classify Numbers (cont'd.)</a:t>
            </a:r>
          </a:p>
        </p:txBody>
      </p:sp>
      <p:sp>
        <p:nvSpPr>
          <p:cNvPr id="52227"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48131" name="Slide Number Placeholder 5"/>
          <p:cNvSpPr>
            <a:spLocks noGrp="1"/>
          </p:cNvSpPr>
          <p:nvPr>
            <p:ph type="sldNum" sz="quarter" idx="12"/>
          </p:nvPr>
        </p:nvSpPr>
        <p:spPr/>
        <p:txBody>
          <a:bodyPr/>
          <a:lstStyle/>
          <a:p>
            <a:pPr>
              <a:defRPr/>
            </a:pPr>
            <a:fld id="{B79120D5-9F23-4023-BC0C-92329814D302}" type="slidenum">
              <a:rPr lang="en-US"/>
              <a:pPr>
                <a:defRPr/>
              </a:pPr>
              <a:t>55</a:t>
            </a:fld>
            <a:endParaRPr lang="en-US"/>
          </a:p>
        </p:txBody>
      </p:sp>
      <p:pic>
        <p:nvPicPr>
          <p:cNvPr id="53253" name="Picture 13"/>
          <p:cNvPicPr>
            <a:picLocks noChangeAspect="1" noChangeArrowheads="1"/>
          </p:cNvPicPr>
          <p:nvPr/>
        </p:nvPicPr>
        <p:blipFill>
          <a:blip r:embed="rId2" cstate="print"/>
          <a:srcRect/>
          <a:stretch>
            <a:fillRect/>
          </a:stretch>
        </p:blipFill>
        <p:spPr bwMode="auto">
          <a:xfrm>
            <a:off x="1473200" y="1524000"/>
            <a:ext cx="5765800" cy="2808288"/>
          </a:xfrm>
          <a:prstGeom prst="rect">
            <a:avLst/>
          </a:prstGeom>
          <a:noFill/>
          <a:ln w="9525">
            <a:noFill/>
            <a:miter lim="800000"/>
            <a:headEnd/>
            <a:tailEnd/>
          </a:ln>
        </p:spPr>
      </p:pic>
      <p:pic>
        <p:nvPicPr>
          <p:cNvPr id="53254" name="Picture 14"/>
          <p:cNvPicPr>
            <a:picLocks noChangeAspect="1" noChangeArrowheads="1"/>
          </p:cNvPicPr>
          <p:nvPr/>
        </p:nvPicPr>
        <p:blipFill>
          <a:blip r:embed="rId3" cstate="print"/>
          <a:srcRect/>
          <a:stretch>
            <a:fillRect/>
          </a:stretch>
        </p:blipFill>
        <p:spPr bwMode="auto">
          <a:xfrm>
            <a:off x="1471613" y="4430713"/>
            <a:ext cx="6110287" cy="1728787"/>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title"/>
          </p:nvPr>
        </p:nvSpPr>
        <p:spPr/>
        <p:txBody>
          <a:bodyPr rtlCol="0">
            <a:normAutofit fontScale="90000"/>
          </a:bodyPr>
          <a:lstStyle/>
          <a:p>
            <a:pPr eaLnBrk="1" fontAlgn="auto" hangingPunct="1">
              <a:spcAft>
                <a:spcPts val="0"/>
              </a:spcAft>
              <a:defRPr/>
            </a:pPr>
            <a:r>
              <a:rPr lang="en-US" dirty="0"/>
              <a:t>Programming Example: Main Algorithm</a:t>
            </a:r>
          </a:p>
        </p:txBody>
      </p:sp>
      <p:sp>
        <p:nvSpPr>
          <p:cNvPr id="54275" name="Rectangle 5"/>
          <p:cNvSpPr>
            <a:spLocks noGrp="1" noChangeArrowheads="1"/>
          </p:cNvSpPr>
          <p:nvPr>
            <p:ph idx="1"/>
          </p:nvPr>
        </p:nvSpPr>
        <p:spPr/>
        <p:txBody>
          <a:bodyPr/>
          <a:lstStyle/>
          <a:p>
            <a:pPr eaLnBrk="1" hangingPunct="1"/>
            <a:r>
              <a:rPr lang="en-US"/>
              <a:t>Call </a:t>
            </a:r>
            <a:r>
              <a:rPr lang="en-US">
                <a:latin typeface="Courier New" pitchFamily="49" charset="0"/>
              </a:rPr>
              <a:t>initialize</a:t>
            </a:r>
            <a:r>
              <a:rPr lang="en-US"/>
              <a:t> to initialize variables</a:t>
            </a:r>
          </a:p>
          <a:p>
            <a:pPr eaLnBrk="1" hangingPunct="1"/>
            <a:r>
              <a:rPr lang="en-US"/>
              <a:t>Prompt the user to enter 20 numbers</a:t>
            </a:r>
          </a:p>
          <a:p>
            <a:pPr eaLnBrk="1" hangingPunct="1"/>
            <a:r>
              <a:rPr lang="en-US"/>
              <a:t>For each number in the list</a:t>
            </a:r>
          </a:p>
          <a:p>
            <a:pPr lvl="1" eaLnBrk="1" hangingPunct="1"/>
            <a:r>
              <a:rPr lang="en-US"/>
              <a:t>Call </a:t>
            </a:r>
            <a:r>
              <a:rPr lang="en-US">
                <a:latin typeface="Courier New" pitchFamily="49" charset="0"/>
              </a:rPr>
              <a:t>getNumber</a:t>
            </a:r>
            <a:r>
              <a:rPr lang="en-US"/>
              <a:t> to read a number </a:t>
            </a:r>
          </a:p>
          <a:p>
            <a:pPr lvl="1" eaLnBrk="1" hangingPunct="1"/>
            <a:r>
              <a:rPr lang="en-US"/>
              <a:t>Output the number</a:t>
            </a:r>
          </a:p>
          <a:p>
            <a:pPr lvl="1" eaLnBrk="1" hangingPunct="1"/>
            <a:r>
              <a:rPr lang="en-US"/>
              <a:t>Call </a:t>
            </a:r>
            <a:r>
              <a:rPr lang="en-US">
                <a:latin typeface="Courier New" pitchFamily="49" charset="0"/>
              </a:rPr>
              <a:t>classifyNumber</a:t>
            </a:r>
            <a:r>
              <a:rPr lang="en-US"/>
              <a:t> to classify the number and increment the appropriate count</a:t>
            </a:r>
          </a:p>
          <a:p>
            <a:pPr eaLnBrk="1" hangingPunct="1"/>
            <a:r>
              <a:rPr lang="en-US"/>
              <a:t>Call </a:t>
            </a:r>
            <a:r>
              <a:rPr lang="en-US">
                <a:latin typeface="Courier New" pitchFamily="49" charset="0"/>
              </a:rPr>
              <a:t>printResults</a:t>
            </a:r>
            <a:r>
              <a:rPr lang="en-US"/>
              <a:t> to print the final results</a:t>
            </a:r>
          </a:p>
        </p:txBody>
      </p:sp>
      <p:sp>
        <p:nvSpPr>
          <p:cNvPr id="53252"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3" name="Slide Number Placeholder 5"/>
          <p:cNvSpPr>
            <a:spLocks noGrp="1"/>
          </p:cNvSpPr>
          <p:nvPr>
            <p:ph type="sldNum" sz="quarter" idx="12"/>
          </p:nvPr>
        </p:nvSpPr>
        <p:spPr/>
        <p:txBody>
          <a:bodyPr/>
          <a:lstStyle/>
          <a:p>
            <a:pPr>
              <a:defRPr/>
            </a:pPr>
            <a:fld id="{7A095D3B-C98E-4B5E-8D47-9233E7374E2A}" type="slidenum">
              <a:rPr lang="en-US"/>
              <a:pPr>
                <a:defRPr/>
              </a:pPr>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t>Programming Example: Classify Numbers (cont'd.)</a:t>
            </a:r>
            <a:endParaRPr lang="en-CA"/>
          </a:p>
        </p:txBody>
      </p:sp>
      <p:sp>
        <p:nvSpPr>
          <p:cNvPr id="55299" name="Content Placeholder 2"/>
          <p:cNvSpPr>
            <a:spLocks noGrp="1"/>
          </p:cNvSpPr>
          <p:nvPr>
            <p:ph idx="1"/>
          </p:nvPr>
        </p:nvSpPr>
        <p:spPr/>
        <p:txBody>
          <a:bodyPr/>
          <a:lstStyle/>
          <a:p>
            <a:pPr algn="ctr">
              <a:buFont typeface="Arial" charset="0"/>
              <a:buNone/>
            </a:pPr>
            <a:endParaRPr lang="en-US" sz="4400" dirty="0">
              <a:solidFill>
                <a:srgbClr val="FF0000"/>
              </a:solidFill>
            </a:endParaRPr>
          </a:p>
          <a:p>
            <a:pPr algn="ctr">
              <a:buFont typeface="Arial" charset="0"/>
              <a:buNone/>
            </a:pPr>
            <a:r>
              <a:rPr lang="en-US" sz="4400" dirty="0">
                <a:solidFill>
                  <a:srgbClr val="FF0000"/>
                </a:solidFill>
              </a:rPr>
              <a:t>Example, </a:t>
            </a:r>
            <a:r>
              <a:rPr lang="en-US" dirty="0">
                <a:solidFill>
                  <a:srgbClr val="FF0000"/>
                </a:solidFill>
              </a:rPr>
              <a:t>P402 in Text</a:t>
            </a:r>
          </a:p>
          <a:p>
            <a:pPr algn="ctr">
              <a:buFont typeface="Arial" charset="0"/>
              <a:buNone/>
            </a:pPr>
            <a:endParaRPr lang="en-US" dirty="0">
              <a:solidFill>
                <a:srgbClr val="FF0000"/>
              </a:solidFill>
            </a:endParaRPr>
          </a:p>
          <a:p>
            <a:endParaRPr lang="en-CA" dirty="0"/>
          </a:p>
        </p:txBody>
      </p:sp>
      <p:sp>
        <p:nvSpPr>
          <p:cNvPr id="4" name="Footer Placeholder 3"/>
          <p:cNvSpPr>
            <a:spLocks noGrp="1"/>
          </p:cNvSpPr>
          <p:nvPr>
            <p:ph type="ftr" sz="quarter" idx="11"/>
          </p:nvPr>
        </p:nvSpPr>
        <p:spPr/>
        <p:txBody>
          <a:bodyPr/>
          <a:lstStyle/>
          <a:p>
            <a:pPr>
              <a:defRPr/>
            </a:pPr>
            <a:r>
              <a:rPr lang="en-US"/>
              <a:t>C++ Programming: From Problem Analysis to Program Design, Fifth Edition</a:t>
            </a:r>
          </a:p>
        </p:txBody>
      </p:sp>
      <p:sp>
        <p:nvSpPr>
          <p:cNvPr id="5" name="Slide Number Placeholder 4"/>
          <p:cNvSpPr>
            <a:spLocks noGrp="1"/>
          </p:cNvSpPr>
          <p:nvPr>
            <p:ph type="sldNum" sz="quarter" idx="12"/>
          </p:nvPr>
        </p:nvSpPr>
        <p:spPr/>
        <p:txBody>
          <a:bodyPr/>
          <a:lstStyle/>
          <a:p>
            <a:pPr>
              <a:defRPr/>
            </a:pPr>
            <a:fld id="{A69A6D92-5328-4F39-9CEF-BDEF39317D7A}" type="slidenum">
              <a:rPr lang="en-US" smtClean="0"/>
              <a:pPr>
                <a:defRPr/>
              </a:pPr>
              <a:t>57</a:t>
            </a:fld>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title"/>
          </p:nvPr>
        </p:nvSpPr>
        <p:spPr>
          <a:xfrm>
            <a:off x="457200" y="76200"/>
            <a:ext cx="8229600" cy="1143000"/>
          </a:xfrm>
        </p:spPr>
        <p:txBody>
          <a:bodyPr rtlCol="0">
            <a:normAutofit fontScale="90000"/>
          </a:bodyPr>
          <a:lstStyle/>
          <a:p>
            <a:pPr eaLnBrk="1" fontAlgn="auto" hangingPunct="1">
              <a:spcAft>
                <a:spcPts val="0"/>
              </a:spcAft>
              <a:defRPr/>
            </a:pPr>
            <a:r>
              <a:rPr lang="en-US" dirty="0"/>
              <a:t>Programming Example: Main Algorithm (cont’d.)</a:t>
            </a:r>
          </a:p>
        </p:txBody>
      </p:sp>
      <p:sp>
        <p:nvSpPr>
          <p:cNvPr id="54275" name="Footer Placeholder 4"/>
          <p:cNvSpPr>
            <a:spLocks noGrp="1"/>
          </p:cNvSpPr>
          <p:nvPr>
            <p:ph type="ftr" sz="quarter" idx="11"/>
          </p:nvPr>
        </p:nvSpPr>
        <p:spPr bwMode="auto">
          <a:ln>
            <a:miter lim="800000"/>
            <a:headEnd/>
            <a:tailEnd/>
          </a:ln>
        </p:spPr>
        <p:txBody>
          <a:bodyPr/>
          <a:lstStyle/>
          <a:p>
            <a:pPr>
              <a:defRPr/>
            </a:pPr>
            <a:r>
              <a:rPr lang="en-US"/>
              <a:t>C++ Programming: From Problem Analysis to Program Design, Fifth Edition</a:t>
            </a:r>
          </a:p>
        </p:txBody>
      </p:sp>
      <p:sp>
        <p:nvSpPr>
          <p:cNvPr id="50179" name="Slide Number Placeholder 5"/>
          <p:cNvSpPr>
            <a:spLocks noGrp="1"/>
          </p:cNvSpPr>
          <p:nvPr>
            <p:ph type="sldNum" sz="quarter" idx="12"/>
          </p:nvPr>
        </p:nvSpPr>
        <p:spPr/>
        <p:txBody>
          <a:bodyPr/>
          <a:lstStyle/>
          <a:p>
            <a:pPr>
              <a:defRPr/>
            </a:pPr>
            <a:fld id="{5A4462C1-927A-485E-9E07-B186C253DDFB}" type="slidenum">
              <a:rPr lang="en-US"/>
              <a:pPr>
                <a:defRPr/>
              </a:pPr>
              <a:t>58</a:t>
            </a:fld>
            <a:endParaRPr lang="en-US"/>
          </a:p>
        </p:txBody>
      </p:sp>
      <p:pic>
        <p:nvPicPr>
          <p:cNvPr id="56325" name="Picture 7"/>
          <p:cNvPicPr>
            <a:picLocks noChangeAspect="1" noChangeArrowheads="1"/>
          </p:cNvPicPr>
          <p:nvPr/>
        </p:nvPicPr>
        <p:blipFill>
          <a:blip r:embed="rId2" cstate="print"/>
          <a:srcRect/>
          <a:stretch>
            <a:fillRect/>
          </a:stretch>
        </p:blipFill>
        <p:spPr bwMode="auto">
          <a:xfrm>
            <a:off x="1412875" y="1289050"/>
            <a:ext cx="6054725" cy="51117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5123</TotalTime>
  <Words>2816</Words>
  <Application>Microsoft Office PowerPoint</Application>
  <PresentationFormat>On-screen Show (4:3)</PresentationFormat>
  <Paragraphs>353</Paragraphs>
  <Slides>58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Century Gothic</vt:lpstr>
      <vt:lpstr>Courier New</vt:lpstr>
      <vt:lpstr>Wingdings</vt:lpstr>
      <vt:lpstr>Office Theme</vt:lpstr>
      <vt:lpstr>C++ Programming: From Problem Analysis to Program Design, Fifth Edition</vt:lpstr>
      <vt:lpstr>PowerPoint Presentation</vt:lpstr>
      <vt:lpstr>Void Functions</vt:lpstr>
      <vt:lpstr>Void Functions (cont'd.)</vt:lpstr>
      <vt:lpstr>Void Functions (cont'd.) Example 7-3 P364 in textbook</vt:lpstr>
      <vt:lpstr>PowerPoint Presentation</vt:lpstr>
      <vt:lpstr>Value and Reference Parameters</vt:lpstr>
      <vt:lpstr> Function Value Parameters </vt:lpstr>
      <vt:lpstr>PowerPoint Presentation</vt:lpstr>
      <vt:lpstr>PowerPoint Presentation</vt:lpstr>
      <vt:lpstr>PowerPoint Presentation</vt:lpstr>
      <vt:lpstr>Before using Call by Reference  We Check how Pointers work in C++</vt:lpstr>
      <vt:lpstr>Pointers in C++</vt:lpstr>
      <vt:lpstr>Pointers in C++</vt:lpstr>
      <vt:lpstr>Pointers in C++  Example 14-3 P799 in textbook</vt:lpstr>
      <vt:lpstr>PowerPoint Presentation</vt:lpstr>
      <vt:lpstr>Reference Variables as Parameters to functions</vt:lpstr>
      <vt:lpstr>Reference Variables as Parameters (cont'd.)</vt:lpstr>
      <vt:lpstr>Example 7-5 P369 in Text</vt:lpstr>
      <vt:lpstr>Example 7-5: Calculate Grade</vt:lpstr>
      <vt:lpstr>Example 7-5: Calculate Grade (cont'd.)</vt:lpstr>
      <vt:lpstr>Example 7-5: Calculate Grade (cont'd.)</vt:lpstr>
      <vt:lpstr>Value and Reference Parameters and Memory Allocation</vt:lpstr>
      <vt:lpstr>Value and Reference Parameters and Memory Allocation (cont'd.)</vt:lpstr>
      <vt:lpstr>Value and Reference Parameters and Memory Allocation (cont'd.)</vt:lpstr>
      <vt:lpstr>Value and Reference Parameters and Memory Allocation (cont'd.)</vt:lpstr>
      <vt:lpstr>Value and Reference Parameters and Memory Allocation (cont'd.)</vt:lpstr>
      <vt:lpstr>Value and Reference Parameters and Memory Allocation (cont'd.)</vt:lpstr>
      <vt:lpstr>Value and Reference Parameters and Memory Allocation (cont'd.)</vt:lpstr>
      <vt:lpstr>Value and Reference Parameters and Memory Allocation (cont'd.)</vt:lpstr>
      <vt:lpstr>Value and Reference Parameters and Memory Allocation (cont'd.)</vt:lpstr>
      <vt:lpstr>Value and Reference Parameters and Memory Allocation (cont'd.)</vt:lpstr>
      <vt:lpstr>Reference Parameters and Value-Returning Functions</vt:lpstr>
      <vt:lpstr>Scope of an Identifier</vt:lpstr>
      <vt:lpstr>Scope of an Identifier (cont'd.)</vt:lpstr>
      <vt:lpstr>Scope of an Identifier (cont'd.)</vt:lpstr>
      <vt:lpstr>Scope of an Identifier (cont'd.)</vt:lpstr>
      <vt:lpstr>Scope of an Identifier (cont'd.)</vt:lpstr>
      <vt:lpstr>Global Variables, Named Constants, and Side Effects</vt:lpstr>
      <vt:lpstr>Static and Automatic Variables</vt:lpstr>
      <vt:lpstr>Static and Automatic Variables (cont'd.)</vt:lpstr>
      <vt:lpstr>Static and Automatic Variables (cont'd.)</vt:lpstr>
      <vt:lpstr>PowerPoint Presentation</vt:lpstr>
      <vt:lpstr>Debugging: Using Drivers and Stubs</vt:lpstr>
      <vt:lpstr>Function Overloading: An Introduction</vt:lpstr>
      <vt:lpstr>Function Overloading (cont'd.)</vt:lpstr>
      <vt:lpstr>Function Overloading (cont'd.)</vt:lpstr>
      <vt:lpstr>Function Overloading (cont'd.)</vt:lpstr>
      <vt:lpstr>Function Overloading (cont'd.)</vt:lpstr>
      <vt:lpstr>Function Overloading (cont'd.)</vt:lpstr>
      <vt:lpstr>PowerPoint Presentation</vt:lpstr>
      <vt:lpstr>Programming Example: Classify Numbers</vt:lpstr>
      <vt:lpstr>Programming Example: Classify Numbers (cont'd.)</vt:lpstr>
      <vt:lpstr>Programming Example: Classify Numbers (cont'd.)</vt:lpstr>
      <vt:lpstr>Programming Example: Classify Numbers (cont'd.)</vt:lpstr>
      <vt:lpstr>Programming Example: Main Algorithm</vt:lpstr>
      <vt:lpstr>Programming Example: Classify Numbers (cont'd.)</vt:lpstr>
      <vt:lpstr>Programming Example: Main Algorithm (cont’d.)</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 Programming:   Program Design Including  Data Structures, Fifth Edition</dc:title>
  <dc:creator>حسام . . مشرف</dc:creator>
  <cp:lastModifiedBy>Prof. Dr Syed Malek F.D Syed Mustapha</cp:lastModifiedBy>
  <cp:revision>271</cp:revision>
  <cp:lastPrinted>2009-04-22T19:24:48Z</cp:lastPrinted>
  <dcterms:created xsi:type="dcterms:W3CDTF">2002-07-27T03:19:07Z</dcterms:created>
  <dcterms:modified xsi:type="dcterms:W3CDTF">2020-02-07T18:34:30Z</dcterms:modified>
</cp:coreProperties>
</file>